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 id="2147483697" r:id="rId5"/>
  </p:sldMasterIdLst>
  <p:notesMasterIdLst>
    <p:notesMasterId r:id="rId9"/>
  </p:notesMasterIdLst>
  <p:sldIdLst>
    <p:sldId id="2571" r:id="rId6"/>
    <p:sldId id="2573" r:id="rId7"/>
    <p:sldId id="2572" r:id="rId8"/>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BCC1A4C-E663-48CF-8352-89F05EDABDB5}">
          <p14:sldIdLst>
            <p14:sldId id="2571"/>
            <p14:sldId id="2573"/>
            <p14:sldId id="257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7CE"/>
    <a:srgbClr val="E7E7E7"/>
    <a:srgbClr val="E0E0E0"/>
    <a:srgbClr val="C4CFD6"/>
    <a:srgbClr val="75499D"/>
    <a:srgbClr val="37B54D"/>
    <a:srgbClr val="D9FCFF"/>
    <a:srgbClr val="B3FAFF"/>
    <a:srgbClr val="01AEBC"/>
    <a:srgbClr val="0078A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674" autoAdjust="0"/>
    <p:restoredTop sz="85034" autoAdjust="0"/>
  </p:normalViewPr>
  <p:slideViewPr>
    <p:cSldViewPr snapToGrid="0" snapToObjects="1">
      <p:cViewPr varScale="1">
        <p:scale>
          <a:sx n="108" d="100"/>
          <a:sy n="108" d="100"/>
        </p:scale>
        <p:origin x="632" y="184"/>
      </p:cViewPr>
      <p:guideLst>
        <p:guide orient="horz" pos="2160"/>
        <p:guide pos="3840"/>
      </p:guideLst>
    </p:cSldViewPr>
  </p:slideViewPr>
  <p:outlineViewPr>
    <p:cViewPr>
      <p:scale>
        <a:sx n="33" d="100"/>
        <a:sy n="33" d="100"/>
      </p:scale>
      <p:origin x="0" y="-9798"/>
    </p:cViewPr>
  </p:outlineViewPr>
  <p:notesTextViewPr>
    <p:cViewPr>
      <p:scale>
        <a:sx n="125" d="100"/>
        <a:sy n="125" d="100"/>
      </p:scale>
      <p:origin x="0" y="0"/>
    </p:cViewPr>
  </p:notesTextViewPr>
  <p:sorterViewPr>
    <p:cViewPr>
      <p:scale>
        <a:sx n="80" d="100"/>
        <a:sy n="80" d="100"/>
      </p:scale>
      <p:origin x="0" y="0"/>
    </p:cViewPr>
  </p:sorterViewPr>
  <p:notesViewPr>
    <p:cSldViewPr snapToGrid="0" snapToObjects="1">
      <p:cViewPr varScale="1">
        <p:scale>
          <a:sx n="86" d="100"/>
          <a:sy n="86" d="100"/>
        </p:scale>
        <p:origin x="4240"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viewProps" Target="viewProps.xml"/><Relationship Id="rId5" Type="http://schemas.openxmlformats.org/officeDocument/2006/relationships/slideMaster" Target="slideMasters/slideMaster2.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E16FF06B-6BE7-4136-A142-8ECBD55F6B4A}" type="datetimeFigureOut">
              <a:rPr lang="en-GB" smtClean="0"/>
              <a:t>30/10/2023</a:t>
            </a:fld>
            <a:endParaRPr lang="en-GB"/>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A6424320-C9AD-479B-AC96-5C3C8D0F1610}" type="slidenum">
              <a:rPr lang="en-GB" smtClean="0"/>
              <a:t>‹#›</a:t>
            </a:fld>
            <a:endParaRPr lang="en-GB"/>
          </a:p>
        </p:txBody>
      </p:sp>
    </p:spTree>
    <p:extLst>
      <p:ext uri="{BB962C8B-B14F-4D97-AF65-F5344CB8AC3E}">
        <p14:creationId xmlns:p14="http://schemas.microsoft.com/office/powerpoint/2010/main" val="2090987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6424320-C9AD-479B-AC96-5C3C8D0F1610}" type="slidenum">
              <a:rPr lang="en-GB" smtClean="0"/>
              <a:t>1</a:t>
            </a:fld>
            <a:endParaRPr lang="en-GB"/>
          </a:p>
        </p:txBody>
      </p:sp>
    </p:spTree>
    <p:extLst>
      <p:ext uri="{BB962C8B-B14F-4D97-AF65-F5344CB8AC3E}">
        <p14:creationId xmlns:p14="http://schemas.microsoft.com/office/powerpoint/2010/main" val="2957742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6424320-C9AD-479B-AC96-5C3C8D0F1610}" type="slidenum">
              <a:rPr lang="en-GB" smtClean="0"/>
              <a:t>2</a:t>
            </a:fld>
            <a:endParaRPr lang="en-GB"/>
          </a:p>
        </p:txBody>
      </p:sp>
    </p:spTree>
    <p:extLst>
      <p:ext uri="{BB962C8B-B14F-4D97-AF65-F5344CB8AC3E}">
        <p14:creationId xmlns:p14="http://schemas.microsoft.com/office/powerpoint/2010/main" val="3824810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6424320-C9AD-479B-AC96-5C3C8D0F1610}" type="slidenum">
              <a:rPr lang="en-GB" smtClean="0"/>
              <a:t>3</a:t>
            </a:fld>
            <a:endParaRPr lang="en-GB"/>
          </a:p>
        </p:txBody>
      </p:sp>
    </p:spTree>
    <p:extLst>
      <p:ext uri="{BB962C8B-B14F-4D97-AF65-F5344CB8AC3E}">
        <p14:creationId xmlns:p14="http://schemas.microsoft.com/office/powerpoint/2010/main" val="1363862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lvl1pPr>
              <a:defRPr>
                <a:solidFill>
                  <a:srgbClr val="41454F"/>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4258983-C630-425F-A0FF-3A52E834A205}" type="datetimeFigureOut">
              <a:rPr lang="en-GB" smtClean="0">
                <a:solidFill>
                  <a:prstClr val="black">
                    <a:tint val="75000"/>
                  </a:prstClr>
                </a:solidFill>
              </a:rPr>
              <a:pPr/>
              <a:t>30/10/2023</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EAAEC85-7A91-47E6-92AB-C36B0AB9599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345808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4258983-C630-425F-A0FF-3A52E834A205}" type="datetimeFigureOut">
              <a:rPr lang="en-GB" smtClean="0">
                <a:solidFill>
                  <a:prstClr val="black">
                    <a:tint val="75000"/>
                  </a:prstClr>
                </a:solidFill>
              </a:rPr>
              <a:pPr/>
              <a:t>30/10/2023</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EAAEC85-7A91-47E6-92AB-C36B0AB9599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625829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1_Section Header">
    <p:bg>
      <p:bgPr>
        <a:solidFill>
          <a:schemeClr val="bg1"/>
        </a:solidFill>
        <a:effectLst/>
      </p:bgPr>
    </p:bg>
    <p:spTree>
      <p:nvGrpSpPr>
        <p:cNvPr id="1" name=""/>
        <p:cNvGrpSpPr/>
        <p:nvPr/>
      </p:nvGrpSpPr>
      <p:grpSpPr>
        <a:xfrm>
          <a:off x="0" y="0"/>
          <a:ext cx="0" cy="0"/>
          <a:chOff x="0" y="0"/>
          <a:chExt cx="0" cy="0"/>
        </a:xfrm>
      </p:grpSpPr>
      <p:pic>
        <p:nvPicPr>
          <p:cNvPr id="6" name="Picture 5" descr="A close-up of a baby's feet&#10;&#10;Description automatically generated with low confidence">
            <a:extLst>
              <a:ext uri="{FF2B5EF4-FFF2-40B4-BE49-F238E27FC236}">
                <a16:creationId xmlns:a16="http://schemas.microsoft.com/office/drawing/2014/main" id="{BF5AABD1-89B7-75B0-3A97-0792BA98891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39688"/>
            <a:ext cx="12191999" cy="6897688"/>
          </a:xfrm>
          <a:prstGeom prst="rect">
            <a:avLst/>
          </a:prstGeom>
        </p:spPr>
      </p:pic>
      <p:sp>
        <p:nvSpPr>
          <p:cNvPr id="7" name="Rectangle 6">
            <a:extLst>
              <a:ext uri="{FF2B5EF4-FFF2-40B4-BE49-F238E27FC236}">
                <a16:creationId xmlns:a16="http://schemas.microsoft.com/office/drawing/2014/main" id="{F00F131A-B6AB-A797-58B0-888132327768}"/>
              </a:ext>
            </a:extLst>
          </p:cNvPr>
          <p:cNvSpPr/>
          <p:nvPr userDrawn="1"/>
        </p:nvSpPr>
        <p:spPr>
          <a:xfrm>
            <a:off x="0" y="-39688"/>
            <a:ext cx="12204698" cy="6897688"/>
          </a:xfrm>
          <a:prstGeom prst="rect">
            <a:avLst/>
          </a:prstGeom>
          <a:solidFill>
            <a:srgbClr val="41454E">
              <a:alpha val="92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Bariol Regular"/>
              <a:ea typeface="+mn-ea"/>
              <a:cs typeface="+mn-cs"/>
            </a:endParaRPr>
          </a:p>
        </p:txBody>
      </p:sp>
      <p:sp>
        <p:nvSpPr>
          <p:cNvPr id="2" name="Title 1"/>
          <p:cNvSpPr>
            <a:spLocks noGrp="1"/>
          </p:cNvSpPr>
          <p:nvPr>
            <p:ph type="title"/>
          </p:nvPr>
        </p:nvSpPr>
        <p:spPr>
          <a:xfrm>
            <a:off x="831851" y="3429002"/>
            <a:ext cx="10515600" cy="1133475"/>
          </a:xfrm>
          <a:noFill/>
        </p:spPr>
        <p:txBody>
          <a:bodyPr anchor="b"/>
          <a:lstStyle>
            <a:lvl1pPr>
              <a:defRPr sz="4500" cap="all" baseline="0">
                <a:solidFill>
                  <a:schemeClr val="bg1"/>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5293544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4258983-C630-425F-A0FF-3A52E834A205}" type="datetimeFigureOut">
              <a:rPr lang="en-GB" smtClean="0">
                <a:solidFill>
                  <a:prstClr val="black">
                    <a:tint val="75000"/>
                  </a:prstClr>
                </a:solidFill>
              </a:rPr>
              <a:pPr/>
              <a:t>30/10/2023</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EAAEC85-7A91-47E6-92AB-C36B0AB95995}" type="slidenum">
              <a:rPr lang="en-GB" smtClean="0">
                <a:solidFill>
                  <a:prstClr val="black">
                    <a:tint val="75000"/>
                  </a:prstClr>
                </a:solidFill>
              </a:rPr>
              <a:pPr/>
              <a:t>‹#›</a:t>
            </a:fld>
            <a:endParaRPr lang="en-GB" dirty="0">
              <a:solidFill>
                <a:prstClr val="black">
                  <a:tint val="75000"/>
                </a:prstClr>
              </a:solidFill>
            </a:endParaRPr>
          </a:p>
        </p:txBody>
      </p:sp>
      <p:pic>
        <p:nvPicPr>
          <p:cNvPr id="7" name="Picture 6">
            <a:extLst>
              <a:ext uri="{FF2B5EF4-FFF2-40B4-BE49-F238E27FC236}">
                <a16:creationId xmlns:a16="http://schemas.microsoft.com/office/drawing/2014/main" id="{42830FFC-9698-4925-96D7-4E2A3A88A7B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766208" y="6147151"/>
            <a:ext cx="3168352" cy="574324"/>
          </a:xfrm>
          <a:prstGeom prst="rect">
            <a:avLst/>
          </a:prstGeom>
        </p:spPr>
      </p:pic>
    </p:spTree>
    <p:extLst>
      <p:ext uri="{BB962C8B-B14F-4D97-AF65-F5344CB8AC3E}">
        <p14:creationId xmlns:p14="http://schemas.microsoft.com/office/powerpoint/2010/main" val="16221609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35074-4D6F-461C-D53B-1F57BEA15CB8}"/>
              </a:ext>
            </a:extLst>
          </p:cNvPr>
          <p:cNvSpPr>
            <a:spLocks noGrp="1"/>
          </p:cNvSpPr>
          <p:nvPr>
            <p:ph type="title"/>
          </p:nvPr>
        </p:nvSpPr>
        <p:spPr>
          <a:xfrm>
            <a:off x="515938" y="335210"/>
            <a:ext cx="11160124" cy="754062"/>
          </a:xfrm>
        </p:spPr>
        <p:txBody>
          <a:bodyPr/>
          <a:lstStyle/>
          <a:p>
            <a:r>
              <a:rPr lang="en-US"/>
              <a:t>Click to edit Master title style</a:t>
            </a:r>
          </a:p>
        </p:txBody>
      </p:sp>
    </p:spTree>
    <p:extLst>
      <p:ext uri="{BB962C8B-B14F-4D97-AF65-F5344CB8AC3E}">
        <p14:creationId xmlns:p14="http://schemas.microsoft.com/office/powerpoint/2010/main" val="33552947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4128" y="349485"/>
            <a:ext cx="10972800" cy="764704"/>
          </a:xfrm>
        </p:spPr>
        <p:txBody>
          <a:bodyPr/>
          <a:lstStyle>
            <a:lvl1pPr>
              <a:defRPr>
                <a:solidFill>
                  <a:srgbClr val="41454F"/>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0" y="1340768"/>
            <a:ext cx="10972800" cy="4785395"/>
          </a:xfrm>
        </p:spPr>
        <p:txBody>
          <a:bodyPr/>
          <a:lstStyle>
            <a:lvl1pPr>
              <a:defRPr>
                <a:solidFill>
                  <a:srgbClr val="41454F"/>
                </a:solidFill>
              </a:defRPr>
            </a:lvl1pPr>
            <a:lvl2pPr>
              <a:defRPr>
                <a:solidFill>
                  <a:srgbClr val="41454F"/>
                </a:solidFill>
              </a:defRPr>
            </a:lvl2pPr>
            <a:lvl3pPr>
              <a:defRPr>
                <a:solidFill>
                  <a:srgbClr val="41454F"/>
                </a:solidFill>
              </a:defRPr>
            </a:lvl3pPr>
            <a:lvl4pPr>
              <a:defRPr>
                <a:solidFill>
                  <a:srgbClr val="41454F"/>
                </a:solidFill>
              </a:defRPr>
            </a:lvl4pPr>
            <a:lvl5pPr>
              <a:defRPr>
                <a:solidFill>
                  <a:srgbClr val="41454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64258983-C630-425F-A0FF-3A52E834A205}" type="datetimeFigureOut">
              <a:rPr lang="en-GB" smtClean="0">
                <a:solidFill>
                  <a:prstClr val="black">
                    <a:tint val="75000"/>
                  </a:prstClr>
                </a:solidFill>
              </a:rPr>
              <a:pPr/>
              <a:t>30/10/2023</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EAAEC85-7A91-47E6-92AB-C36B0AB9599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3106281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cSld name="1_Section Header">
    <p:bg>
      <p:bgPr>
        <a:gradFill>
          <a:gsLst>
            <a:gs pos="0">
              <a:srgbClr val="00B7CC"/>
            </a:gs>
            <a:gs pos="100000">
              <a:srgbClr val="38B54C"/>
            </a:gs>
          </a:gsLst>
          <a:lin ang="27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1" y="3429002"/>
            <a:ext cx="10515600" cy="1133475"/>
          </a:xfrm>
          <a:noFill/>
        </p:spPr>
        <p:txBody>
          <a:bodyPr anchor="b"/>
          <a:lstStyle>
            <a:lvl1pPr>
              <a:defRPr sz="4500" cap="all" baseline="0">
                <a:solidFill>
                  <a:schemeClr val="bg1"/>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725073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4128" y="349485"/>
            <a:ext cx="10972800" cy="764704"/>
          </a:xfrm>
        </p:spPr>
        <p:txBody>
          <a:bodyPr/>
          <a:lstStyle>
            <a:lvl1pPr>
              <a:defRPr>
                <a:solidFill>
                  <a:srgbClr val="41454F"/>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0" y="1340768"/>
            <a:ext cx="10972800" cy="4785395"/>
          </a:xfrm>
        </p:spPr>
        <p:txBody>
          <a:bodyPr/>
          <a:lstStyle>
            <a:lvl1pPr>
              <a:defRPr>
                <a:solidFill>
                  <a:srgbClr val="41454F"/>
                </a:solidFill>
              </a:defRPr>
            </a:lvl1pPr>
            <a:lvl2pPr>
              <a:defRPr>
                <a:solidFill>
                  <a:srgbClr val="41454F"/>
                </a:solidFill>
              </a:defRPr>
            </a:lvl2pPr>
            <a:lvl3pPr>
              <a:defRPr>
                <a:solidFill>
                  <a:srgbClr val="41454F"/>
                </a:solidFill>
              </a:defRPr>
            </a:lvl3pPr>
            <a:lvl4pPr>
              <a:defRPr>
                <a:solidFill>
                  <a:srgbClr val="41454F"/>
                </a:solidFill>
              </a:defRPr>
            </a:lvl4pPr>
            <a:lvl5pPr>
              <a:defRPr>
                <a:solidFill>
                  <a:srgbClr val="41454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64258983-C630-425F-A0FF-3A52E834A205}" type="datetimeFigureOut">
              <a:rPr lang="en-GB" smtClean="0">
                <a:solidFill>
                  <a:prstClr val="black">
                    <a:tint val="75000"/>
                  </a:prstClr>
                </a:solidFill>
              </a:rPr>
              <a:pPr/>
              <a:t>30/10/2023</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EAAEC85-7A91-47E6-92AB-C36B0AB9599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778060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solidFill>
                  <a:srgbClr val="41454F"/>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258983-C630-425F-A0FF-3A52E834A205}" type="datetimeFigureOut">
              <a:rPr lang="en-GB" smtClean="0">
                <a:solidFill>
                  <a:prstClr val="black">
                    <a:tint val="75000"/>
                  </a:prstClr>
                </a:solidFill>
              </a:rPr>
              <a:pPr/>
              <a:t>30/10/2023</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EAAEC85-7A91-47E6-92AB-C36B0AB9599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398452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Parallelogram 7">
            <a:extLst>
              <a:ext uri="{FF2B5EF4-FFF2-40B4-BE49-F238E27FC236}">
                <a16:creationId xmlns:a16="http://schemas.microsoft.com/office/drawing/2014/main" id="{99BE9B9B-50F1-45A5-9F06-DAFCF64E7DCC}"/>
              </a:ext>
            </a:extLst>
          </p:cNvPr>
          <p:cNvSpPr/>
          <p:nvPr userDrawn="1"/>
        </p:nvSpPr>
        <p:spPr>
          <a:xfrm>
            <a:off x="-3409056" y="155228"/>
            <a:ext cx="10081120" cy="6702772"/>
          </a:xfrm>
          <a:prstGeom prst="parallelogram">
            <a:avLst/>
          </a:prstGeom>
          <a:solidFill>
            <a:srgbClr val="41454F"/>
          </a:solidFill>
          <a:ln>
            <a:solidFill>
              <a:srgbClr val="4145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609600" y="515045"/>
            <a:ext cx="10972800" cy="854968"/>
          </a:xfrm>
        </p:spPr>
        <p:txBody>
          <a:bodyPr/>
          <a:lstStyle/>
          <a:p>
            <a:r>
              <a:rPr lang="en-US"/>
              <a:t>Click to edit Master title style</a:t>
            </a:r>
            <a:endParaRPr lang="en-GB"/>
          </a:p>
        </p:txBody>
      </p:sp>
      <p:sp>
        <p:nvSpPr>
          <p:cNvPr id="3" name="Content Placeholder 2"/>
          <p:cNvSpPr>
            <a:spLocks noGrp="1"/>
          </p:cNvSpPr>
          <p:nvPr>
            <p:ph sz="half" idx="1"/>
          </p:nvPr>
        </p:nvSpPr>
        <p:spPr>
          <a:xfrm>
            <a:off x="609601" y="1600203"/>
            <a:ext cx="615847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4258983-C630-425F-A0FF-3A52E834A205}" type="datetimeFigureOut">
              <a:rPr lang="en-GB" smtClean="0">
                <a:solidFill>
                  <a:prstClr val="black">
                    <a:tint val="75000"/>
                  </a:prstClr>
                </a:solidFill>
              </a:rPr>
              <a:pPr/>
              <a:t>30/10/2023</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EAAEC85-7A91-47E6-92AB-C36B0AB9599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046698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Parallelogram 9">
            <a:extLst>
              <a:ext uri="{FF2B5EF4-FFF2-40B4-BE49-F238E27FC236}">
                <a16:creationId xmlns:a16="http://schemas.microsoft.com/office/drawing/2014/main" id="{EDCE7187-4AE2-46F3-840D-8E63E4F1F9E8}"/>
              </a:ext>
            </a:extLst>
          </p:cNvPr>
          <p:cNvSpPr/>
          <p:nvPr userDrawn="1"/>
        </p:nvSpPr>
        <p:spPr>
          <a:xfrm>
            <a:off x="-3409056" y="155228"/>
            <a:ext cx="10081120" cy="6702772"/>
          </a:xfrm>
          <a:prstGeom prst="parallelogram">
            <a:avLst/>
          </a:prstGeom>
          <a:solidFill>
            <a:srgbClr val="41454F"/>
          </a:solidFill>
          <a:ln>
            <a:solidFill>
              <a:srgbClr val="4145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614859" y="449958"/>
            <a:ext cx="10972800" cy="854968"/>
          </a:xfrm>
        </p:spPr>
        <p:txBody>
          <a:bodyPr/>
          <a:lstStyle>
            <a:lvl1pPr>
              <a:defRPr/>
            </a:lvl1pPr>
          </a:lstStyle>
          <a:p>
            <a:r>
              <a:rPr lang="en-US" dirty="0"/>
              <a:t>Click to edit Master title style</a:t>
            </a:r>
            <a:endParaRPr lang="en-GB"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4258983-C630-425F-A0FF-3A52E834A205}" type="datetimeFigureOut">
              <a:rPr lang="en-GB" smtClean="0">
                <a:solidFill>
                  <a:prstClr val="black">
                    <a:tint val="75000"/>
                  </a:prstClr>
                </a:solidFill>
              </a:rPr>
              <a:pPr/>
              <a:t>30/10/2023</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EAAEC85-7A91-47E6-92AB-C36B0AB9599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94015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4258983-C630-425F-A0FF-3A52E834A205}" type="datetimeFigureOut">
              <a:rPr lang="en-GB" smtClean="0">
                <a:solidFill>
                  <a:prstClr val="black">
                    <a:tint val="75000"/>
                  </a:prstClr>
                </a:solidFill>
              </a:rPr>
              <a:pPr/>
              <a:t>30/10/2023</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EAAEC85-7A91-47E6-92AB-C36B0AB9599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426590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258983-C630-425F-A0FF-3A52E834A205}" type="datetimeFigureOut">
              <a:rPr lang="en-GB" smtClean="0">
                <a:solidFill>
                  <a:prstClr val="black">
                    <a:tint val="75000"/>
                  </a:prstClr>
                </a:solidFill>
              </a:rPr>
              <a:pPr/>
              <a:t>30/10/2023</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EAAEC85-7A91-47E6-92AB-C36B0AB9599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39045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5"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4258983-C630-425F-A0FF-3A52E834A205}" type="datetimeFigureOut">
              <a:rPr lang="en-GB" smtClean="0">
                <a:solidFill>
                  <a:prstClr val="black">
                    <a:tint val="75000"/>
                  </a:prstClr>
                </a:solidFill>
              </a:rPr>
              <a:pPr/>
              <a:t>30/10/2023</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EAAEC85-7A91-47E6-92AB-C36B0AB9599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625445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4258983-C630-425F-A0FF-3A52E834A205}" type="datetimeFigureOut">
              <a:rPr lang="en-GB" smtClean="0">
                <a:solidFill>
                  <a:prstClr val="black">
                    <a:tint val="75000"/>
                  </a:prstClr>
                </a:solidFill>
              </a:rPr>
              <a:pPr/>
              <a:t>30/10/2023</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EAAEC85-7A91-47E6-92AB-C36B0AB9599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056577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3392" y="980728"/>
            <a:ext cx="10972800" cy="854968"/>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609600" y="1988843"/>
            <a:ext cx="10972800" cy="413732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latin typeface="Bariol Regular" panose="02000506040000020003" pitchFamily="50" charset="0"/>
              </a:defRPr>
            </a:lvl1pPr>
          </a:lstStyle>
          <a:p>
            <a:fld id="{64258983-C630-425F-A0FF-3A52E834A205}" type="datetimeFigureOut">
              <a:rPr lang="en-GB" smtClean="0">
                <a:solidFill>
                  <a:prstClr val="black">
                    <a:tint val="75000"/>
                  </a:prstClr>
                </a:solidFill>
              </a:rPr>
              <a:pPr/>
              <a:t>30/10/2023</a:t>
            </a:fld>
            <a:endParaRPr lang="en-GB" dirty="0">
              <a:solidFill>
                <a:prstClr val="black">
                  <a:tint val="75000"/>
                </a:prstClr>
              </a:solidFill>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latin typeface="Bariol Regular" panose="02000506040000020003" pitchFamily="50" charset="0"/>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latin typeface="Bariol Regular" panose="02000506040000020003" pitchFamily="50" charset="0"/>
              </a:defRPr>
            </a:lvl1pPr>
          </a:lstStyle>
          <a:p>
            <a:fld id="{AEAAEC85-7A91-47E6-92AB-C36B0AB95995}" type="slidenum">
              <a:rPr lang="en-GB" smtClean="0">
                <a:solidFill>
                  <a:prstClr val="black">
                    <a:tint val="75000"/>
                  </a:prstClr>
                </a:solidFill>
              </a:rPr>
              <a:pPr/>
              <a:t>‹#›</a:t>
            </a:fld>
            <a:endParaRPr lang="en-GB" dirty="0">
              <a:solidFill>
                <a:prstClr val="black">
                  <a:tint val="75000"/>
                </a:prstClr>
              </a:solidFill>
            </a:endParaRPr>
          </a:p>
        </p:txBody>
      </p:sp>
      <p:pic>
        <p:nvPicPr>
          <p:cNvPr id="7" name="Picture 6">
            <a:extLst>
              <a:ext uri="{FF2B5EF4-FFF2-40B4-BE49-F238E27FC236}">
                <a16:creationId xmlns:a16="http://schemas.microsoft.com/office/drawing/2014/main" id="{E0F4B010-3241-4673-A775-7CF56A7162E6}"/>
              </a:ext>
            </a:extLst>
          </p:cNvPr>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0" y="-18987"/>
            <a:ext cx="12192000" cy="162582"/>
          </a:xfrm>
          <a:prstGeom prst="rect">
            <a:avLst/>
          </a:prstGeom>
        </p:spPr>
      </p:pic>
    </p:spTree>
    <p:extLst>
      <p:ext uri="{BB962C8B-B14F-4D97-AF65-F5344CB8AC3E}">
        <p14:creationId xmlns:p14="http://schemas.microsoft.com/office/powerpoint/2010/main" val="72414106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ctr" defTabSz="914400" rtl="0" eaLnBrk="1" latinLnBrk="0" hangingPunct="1">
        <a:spcBef>
          <a:spcPct val="0"/>
        </a:spcBef>
        <a:buNone/>
        <a:defRPr sz="4400" kern="1200">
          <a:solidFill>
            <a:srgbClr val="41454F"/>
          </a:solidFill>
          <a:latin typeface="Bariol Regular" panose="02000506040000020003" pitchFamily="50"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41454F"/>
          </a:solidFill>
          <a:latin typeface="Bariol Regular" panose="02000506040000020003" pitchFamily="50"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41454F"/>
          </a:solidFill>
          <a:latin typeface="Bariol Regular" panose="02000506040000020003" pitchFamily="50"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41454F"/>
          </a:solidFill>
          <a:latin typeface="Bariol Regular" panose="02000506040000020003" pitchFamily="50"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41454F"/>
          </a:solidFill>
          <a:latin typeface="Bariol Regular" panose="02000506040000020003" pitchFamily="50"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41454F"/>
          </a:solidFill>
          <a:latin typeface="Bariol Regular" panose="02000506040000020003" pitchFamily="50"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951CAD-588A-EDE3-FF65-4425C85FEF8D}"/>
              </a:ext>
            </a:extLst>
          </p:cNvPr>
          <p:cNvSpPr>
            <a:spLocks noGrp="1"/>
          </p:cNvSpPr>
          <p:nvPr>
            <p:ph type="title"/>
          </p:nvPr>
        </p:nvSpPr>
        <p:spPr>
          <a:xfrm>
            <a:off x="515938" y="512764"/>
            <a:ext cx="11160124" cy="754062"/>
          </a:xfrm>
          <a:prstGeom prst="rect">
            <a:avLst/>
          </a:prstGeom>
        </p:spPr>
        <p:txBody>
          <a:bodyPr vert="horz" lIns="0" tIns="0" rIns="0" bIns="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C989CF15-15B3-C8CE-55D5-09B5A2AFC605}"/>
              </a:ext>
            </a:extLst>
          </p:cNvPr>
          <p:cNvSpPr>
            <a:spLocks noGrp="1"/>
          </p:cNvSpPr>
          <p:nvPr>
            <p:ph type="body" idx="1"/>
          </p:nvPr>
        </p:nvSpPr>
        <p:spPr>
          <a:xfrm>
            <a:off x="515938" y="1495425"/>
            <a:ext cx="11160124" cy="4681538"/>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Graphic 6">
            <a:extLst>
              <a:ext uri="{FF2B5EF4-FFF2-40B4-BE49-F238E27FC236}">
                <a16:creationId xmlns:a16="http://schemas.microsoft.com/office/drawing/2014/main" id="{BF9CE155-25A5-5137-7563-5178FABF88C8}"/>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15938" y="6288087"/>
            <a:ext cx="1074737" cy="329564"/>
          </a:xfrm>
          <a:prstGeom prst="rect">
            <a:avLst/>
          </a:prstGeom>
        </p:spPr>
      </p:pic>
    </p:spTree>
    <p:extLst>
      <p:ext uri="{BB962C8B-B14F-4D97-AF65-F5344CB8AC3E}">
        <p14:creationId xmlns:p14="http://schemas.microsoft.com/office/powerpoint/2010/main" val="757642038"/>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100000"/>
        </a:lnSpc>
        <a:spcBef>
          <a:spcPct val="0"/>
        </a:spcBef>
        <a:buNone/>
        <a:defRPr sz="4400" b="1" kern="1200" baseline="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97">
          <p15:clr>
            <a:srgbClr val="F26B43"/>
          </p15:clr>
        </p15:guide>
        <p15:guide id="2" pos="325">
          <p15:clr>
            <a:srgbClr val="F26B43"/>
          </p15:clr>
        </p15:guide>
        <p15:guide id="3" pos="7355">
          <p15:clr>
            <a:srgbClr val="F26B43"/>
          </p15:clr>
        </p15:guide>
        <p15:guide id="4" orient="horz" pos="323">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tif"/><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55C835C-858F-6533-5DA4-BEE5EFA6B7C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47" y="0"/>
            <a:ext cx="12192000" cy="6897573"/>
          </a:xfrm>
          <a:prstGeom prst="rect">
            <a:avLst/>
          </a:prstGeom>
        </p:spPr>
      </p:pic>
      <p:sp>
        <p:nvSpPr>
          <p:cNvPr id="5" name="Rectangle 4">
            <a:extLst>
              <a:ext uri="{FF2B5EF4-FFF2-40B4-BE49-F238E27FC236}">
                <a16:creationId xmlns:a16="http://schemas.microsoft.com/office/drawing/2014/main" id="{1272615E-C050-14A9-8CA1-F91744580B9E}"/>
              </a:ext>
            </a:extLst>
          </p:cNvPr>
          <p:cNvSpPr/>
          <p:nvPr/>
        </p:nvSpPr>
        <p:spPr>
          <a:xfrm>
            <a:off x="-24533" y="289150"/>
            <a:ext cx="12192000" cy="6858000"/>
          </a:xfrm>
          <a:prstGeom prst="rect">
            <a:avLst/>
          </a:prstGeom>
          <a:gradFill flip="none" rotWithShape="1">
            <a:gsLst>
              <a:gs pos="0">
                <a:schemeClr val="accent1">
                  <a:lumMod val="5000"/>
                  <a:lumOff val="95000"/>
                </a:schemeClr>
              </a:gs>
              <a:gs pos="59000">
                <a:schemeClr val="bg1">
                  <a:alpha val="72182"/>
                </a:schemeClr>
              </a:gs>
              <a:gs pos="100000">
                <a:schemeClr val="bg1">
                  <a:alpha val="25311"/>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a:extLst>
              <a:ext uri="{FF2B5EF4-FFF2-40B4-BE49-F238E27FC236}">
                <a16:creationId xmlns:a16="http://schemas.microsoft.com/office/drawing/2014/main" id="{B67AC6E1-6F62-A834-ECD7-15A25BCFD1F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1902" y="564545"/>
            <a:ext cx="7162927" cy="816581"/>
          </a:xfrm>
          <a:prstGeom prst="rect">
            <a:avLst/>
          </a:prstGeom>
        </p:spPr>
      </p:pic>
      <p:sp>
        <p:nvSpPr>
          <p:cNvPr id="17" name="Content Placeholder 2">
            <a:extLst>
              <a:ext uri="{FF2B5EF4-FFF2-40B4-BE49-F238E27FC236}">
                <a16:creationId xmlns:a16="http://schemas.microsoft.com/office/drawing/2014/main" id="{55BAEC8F-5C40-5F72-D24D-9C8ED4BE78AE}"/>
              </a:ext>
            </a:extLst>
          </p:cNvPr>
          <p:cNvSpPr txBox="1">
            <a:spLocks/>
          </p:cNvSpPr>
          <p:nvPr/>
        </p:nvSpPr>
        <p:spPr>
          <a:xfrm>
            <a:off x="781902" y="1839630"/>
            <a:ext cx="10119645" cy="4869928"/>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rgbClr val="41454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rgbClr val="41454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rgbClr val="41454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rgbClr val="41454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rgbClr val="41454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800" b="1" dirty="0">
                <a:solidFill>
                  <a:schemeClr val="tx1"/>
                </a:solidFill>
                <a:effectLst/>
                <a:ea typeface="Times New Roman" panose="02020603050405020304" pitchFamily="18" charset="0"/>
              </a:rPr>
              <a:t>FEASIBILITY AND ACCEPTABILITY OF A NOVEL FOREHEAD-MOUNTED WIRELESS HEART RATE MONITORING DEVICE IN PRETERM BABIES </a:t>
            </a:r>
            <a:endParaRPr lang="en-GB" sz="2800" dirty="0">
              <a:solidFill>
                <a:schemeClr val="tx1"/>
              </a:solidFill>
              <a:effectLst/>
              <a:ea typeface="Times New Roman" panose="02020603050405020304" pitchFamily="18" charset="0"/>
            </a:endParaRPr>
          </a:p>
          <a:p>
            <a:pPr algn="l"/>
            <a:r>
              <a:rPr lang="en-GB" sz="1800" dirty="0">
                <a:solidFill>
                  <a:schemeClr val="tx1"/>
                </a:solidFill>
                <a:effectLst/>
                <a:ea typeface="Times New Roman" panose="02020603050405020304" pitchFamily="18" charset="0"/>
              </a:rPr>
              <a:t> </a:t>
            </a:r>
          </a:p>
          <a:p>
            <a:pPr algn="l"/>
            <a:r>
              <a:rPr lang="en-GB" sz="2000" dirty="0">
                <a:solidFill>
                  <a:schemeClr val="tx1"/>
                </a:solidFill>
                <a:effectLst/>
                <a:ea typeface="Times New Roman" panose="02020603050405020304" pitchFamily="18" charset="0"/>
              </a:rPr>
              <a:t>Jasmine Myhill</a:t>
            </a:r>
            <a:r>
              <a:rPr lang="en-GB" sz="2000" baseline="30000" dirty="0">
                <a:solidFill>
                  <a:schemeClr val="tx1"/>
                </a:solidFill>
                <a:effectLst/>
                <a:ea typeface="Times New Roman" panose="02020603050405020304" pitchFamily="18" charset="0"/>
              </a:rPr>
              <a:t>1</a:t>
            </a:r>
            <a:r>
              <a:rPr lang="en-GB" sz="2000" dirty="0">
                <a:solidFill>
                  <a:schemeClr val="tx1"/>
                </a:solidFill>
                <a:effectLst/>
                <a:ea typeface="Times New Roman" panose="02020603050405020304" pitchFamily="18" charset="0"/>
              </a:rPr>
              <a:t>, Lucy Pocock</a:t>
            </a:r>
            <a:r>
              <a:rPr lang="en-GB" sz="2000" baseline="30000" dirty="0">
                <a:solidFill>
                  <a:schemeClr val="tx1"/>
                </a:solidFill>
                <a:effectLst/>
                <a:ea typeface="Times New Roman" panose="02020603050405020304" pitchFamily="18" charset="0"/>
              </a:rPr>
              <a:t>1</a:t>
            </a:r>
            <a:r>
              <a:rPr lang="en-GB" sz="2000" dirty="0">
                <a:solidFill>
                  <a:schemeClr val="tx1"/>
                </a:solidFill>
                <a:effectLst/>
                <a:ea typeface="Times New Roman" panose="02020603050405020304" pitchFamily="18" charset="0"/>
              </a:rPr>
              <a:t>, Paul Clarke</a:t>
            </a:r>
            <a:r>
              <a:rPr lang="en-GB" sz="2000" baseline="30000" dirty="0">
                <a:solidFill>
                  <a:schemeClr val="tx1"/>
                </a:solidFill>
                <a:effectLst/>
                <a:ea typeface="Times New Roman" panose="02020603050405020304" pitchFamily="18" charset="0"/>
              </a:rPr>
              <a:t>1,2</a:t>
            </a:r>
            <a:r>
              <a:rPr lang="en-GB" sz="2000" dirty="0">
                <a:solidFill>
                  <a:schemeClr val="tx1"/>
                </a:solidFill>
                <a:effectLst/>
                <a:ea typeface="Times New Roman" panose="02020603050405020304" pitchFamily="18" charset="0"/>
              </a:rPr>
              <a:t> </a:t>
            </a:r>
          </a:p>
          <a:p>
            <a:pPr algn="l"/>
            <a:r>
              <a:rPr lang="en-GB" sz="2000" baseline="30000" dirty="0">
                <a:solidFill>
                  <a:schemeClr val="tx1"/>
                </a:solidFill>
                <a:ea typeface="Times New Roman" panose="02020603050405020304" pitchFamily="18" charset="0"/>
              </a:rPr>
              <a:t>1 </a:t>
            </a:r>
            <a:r>
              <a:rPr lang="en-GB" sz="2000" dirty="0">
                <a:solidFill>
                  <a:schemeClr val="tx1"/>
                </a:solidFill>
                <a:effectLst/>
                <a:ea typeface="Times New Roman" panose="02020603050405020304" pitchFamily="18" charset="0"/>
              </a:rPr>
              <a:t>NICU, Norfolk and Norwich University Hospitals NHS Foundation Trust, Norwich, Norfolk, UK</a:t>
            </a:r>
          </a:p>
          <a:p>
            <a:pPr algn="l"/>
            <a:r>
              <a:rPr lang="en-GB" sz="2000" baseline="30000" dirty="0">
                <a:solidFill>
                  <a:schemeClr val="tx1"/>
                </a:solidFill>
                <a:ea typeface="Times New Roman" panose="02020603050405020304" pitchFamily="18" charset="0"/>
              </a:rPr>
              <a:t>2</a:t>
            </a:r>
            <a:r>
              <a:rPr lang="en-GB" sz="2000" dirty="0">
                <a:solidFill>
                  <a:schemeClr val="tx1"/>
                </a:solidFill>
                <a:effectLst/>
                <a:ea typeface="Times New Roman" panose="02020603050405020304" pitchFamily="18" charset="0"/>
              </a:rPr>
              <a:t> Norwich Medical School, University of East Anglia, Norwich, Norfolk, UK</a:t>
            </a:r>
          </a:p>
          <a:p>
            <a:pPr algn="l"/>
            <a:endParaRPr lang="en-GB" sz="1800" dirty="0">
              <a:solidFill>
                <a:schemeClr val="tx1"/>
              </a:solidFill>
              <a:ea typeface="Times New Roman" panose="02020603050405020304" pitchFamily="18" charset="0"/>
            </a:endParaRPr>
          </a:p>
          <a:p>
            <a:pPr algn="l">
              <a:lnSpc>
                <a:spcPct val="100000"/>
              </a:lnSpc>
            </a:pPr>
            <a:r>
              <a:rPr lang="en-GB" sz="1800" dirty="0">
                <a:solidFill>
                  <a:schemeClr val="tx1"/>
                </a:solidFill>
                <a:ea typeface="Times New Roman" panose="02020603050405020304" pitchFamily="18" charset="0"/>
              </a:rPr>
              <a:t>Paul Clarke MD, FRCPH</a:t>
            </a:r>
            <a:br>
              <a:rPr lang="en-GB" sz="1800" dirty="0">
                <a:solidFill>
                  <a:schemeClr val="tx1"/>
                </a:solidFill>
                <a:ea typeface="Times New Roman" panose="02020603050405020304" pitchFamily="18" charset="0"/>
              </a:rPr>
            </a:br>
            <a:r>
              <a:rPr lang="en-GB" sz="1800" dirty="0">
                <a:solidFill>
                  <a:schemeClr val="tx1"/>
                </a:solidFill>
                <a:ea typeface="Times New Roman" panose="02020603050405020304" pitchFamily="18" charset="0"/>
              </a:rPr>
              <a:t>Consultant Neonatologist, Honorary Professor of the University of East Anglia</a:t>
            </a:r>
            <a:br>
              <a:rPr lang="en-GB" sz="1800" dirty="0">
                <a:solidFill>
                  <a:schemeClr val="tx1"/>
                </a:solidFill>
                <a:ea typeface="Times New Roman" panose="02020603050405020304" pitchFamily="18" charset="0"/>
              </a:rPr>
            </a:br>
            <a:r>
              <a:rPr lang="en-GB" sz="1800" dirty="0">
                <a:solidFill>
                  <a:schemeClr val="tx1"/>
                </a:solidFill>
                <a:ea typeface="Times New Roman" panose="02020603050405020304" pitchFamily="18" charset="0"/>
              </a:rPr>
              <a:t>Norfolk and Norwich University Hospitals NHS Foundation Trust</a:t>
            </a:r>
          </a:p>
          <a:p>
            <a:pPr>
              <a:lnSpc>
                <a:spcPct val="100000"/>
              </a:lnSpc>
            </a:pPr>
            <a:r>
              <a:rPr lang="en-GB" sz="1800" dirty="0">
                <a:solidFill>
                  <a:schemeClr val="tx1"/>
                </a:solidFill>
                <a:ea typeface="Times New Roman" panose="02020603050405020304" pitchFamily="18" charset="0"/>
              </a:rPr>
              <a:t>        </a:t>
            </a:r>
            <a:r>
              <a:rPr lang="en-US" altLang="en-US" sz="1800" b="1" dirty="0">
                <a:solidFill>
                  <a:srgbClr val="0070C0"/>
                </a:solidFill>
                <a:cs typeface="Calibri" panose="020F0502020204030204" pitchFamily="34" charset="0"/>
              </a:rPr>
              <a:t>@</a:t>
            </a:r>
            <a:r>
              <a:rPr lang="en-US" altLang="en-US" sz="1800" b="1" i="1" dirty="0">
                <a:solidFill>
                  <a:srgbClr val="0070C0"/>
                </a:solidFill>
                <a:cs typeface="Calibri" panose="020F0502020204030204" pitchFamily="34" charset="0"/>
              </a:rPr>
              <a:t>drpaulclarke; @NICUNNUH1</a:t>
            </a:r>
            <a:endParaRPr lang="en-GB" sz="1800" dirty="0">
              <a:solidFill>
                <a:schemeClr val="tx1"/>
              </a:solidFill>
              <a:ea typeface="Times New Roman" panose="02020603050405020304" pitchFamily="18" charset="0"/>
              <a:cs typeface="Calibri" panose="020F0502020204030204" pitchFamily="34" charset="0"/>
            </a:endParaRPr>
          </a:p>
        </p:txBody>
      </p:sp>
      <p:pic>
        <p:nvPicPr>
          <p:cNvPr id="18" name="Picture 17">
            <a:extLst>
              <a:ext uri="{FF2B5EF4-FFF2-40B4-BE49-F238E27FC236}">
                <a16:creationId xmlns:a16="http://schemas.microsoft.com/office/drawing/2014/main" id="{29251FB9-B796-8FCC-2EF7-E527202AF68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963928" y="5229550"/>
            <a:ext cx="2414246" cy="1177391"/>
          </a:xfrm>
          <a:prstGeom prst="rect">
            <a:avLst/>
          </a:prstGeom>
        </p:spPr>
      </p:pic>
      <p:pic>
        <p:nvPicPr>
          <p:cNvPr id="6" name="Picture 5">
            <a:extLst>
              <a:ext uri="{FF2B5EF4-FFF2-40B4-BE49-F238E27FC236}">
                <a16:creationId xmlns:a16="http://schemas.microsoft.com/office/drawing/2014/main" id="{D74D65EF-5495-20EC-74BB-63D207B26204}"/>
              </a:ext>
            </a:extLst>
          </p:cNvPr>
          <p:cNvPicPr>
            <a:picLocks noChangeAspect="1"/>
          </p:cNvPicPr>
          <p:nvPr/>
        </p:nvPicPr>
        <p:blipFill>
          <a:blip r:embed="rId6"/>
          <a:stretch>
            <a:fillRect/>
          </a:stretch>
        </p:blipFill>
        <p:spPr>
          <a:xfrm>
            <a:off x="912996" y="5666483"/>
            <a:ext cx="244586" cy="244586"/>
          </a:xfrm>
          <a:prstGeom prst="rect">
            <a:avLst/>
          </a:prstGeom>
        </p:spPr>
      </p:pic>
      <p:pic>
        <p:nvPicPr>
          <p:cNvPr id="8" name="Picture 7" descr="A group of colorful houses&#10;&#10;Description automatically generated">
            <a:extLst>
              <a:ext uri="{FF2B5EF4-FFF2-40B4-BE49-F238E27FC236}">
                <a16:creationId xmlns:a16="http://schemas.microsoft.com/office/drawing/2014/main" id="{56E07116-7642-2244-0114-30A2A9019C64}"/>
              </a:ext>
            </a:extLst>
          </p:cNvPr>
          <p:cNvPicPr>
            <a:picLocks noChangeAspect="1"/>
          </p:cNvPicPr>
          <p:nvPr/>
        </p:nvPicPr>
        <p:blipFill>
          <a:blip r:embed="rId7"/>
          <a:stretch>
            <a:fillRect/>
          </a:stretch>
        </p:blipFill>
        <p:spPr>
          <a:xfrm>
            <a:off x="8278962" y="392632"/>
            <a:ext cx="1807350" cy="988496"/>
          </a:xfrm>
          <a:prstGeom prst="rect">
            <a:avLst/>
          </a:prstGeom>
        </p:spPr>
      </p:pic>
      <p:pic>
        <p:nvPicPr>
          <p:cNvPr id="9" name="Picture 8">
            <a:extLst>
              <a:ext uri="{FF2B5EF4-FFF2-40B4-BE49-F238E27FC236}">
                <a16:creationId xmlns:a16="http://schemas.microsoft.com/office/drawing/2014/main" id="{6F8FF71D-5091-87C2-930B-A622D8FB3E61}"/>
              </a:ext>
            </a:extLst>
          </p:cNvPr>
          <p:cNvPicPr>
            <a:picLocks noChangeAspect="1"/>
          </p:cNvPicPr>
          <p:nvPr/>
        </p:nvPicPr>
        <p:blipFill rotWithShape="1">
          <a:blip r:embed="rId8"/>
          <a:srcRect l="681" t="6452" r="107" b="29143"/>
          <a:stretch/>
        </p:blipFill>
        <p:spPr>
          <a:xfrm>
            <a:off x="10329876" y="392632"/>
            <a:ext cx="1522696" cy="988495"/>
          </a:xfrm>
          <a:prstGeom prst="rect">
            <a:avLst/>
          </a:prstGeom>
        </p:spPr>
      </p:pic>
    </p:spTree>
    <p:extLst>
      <p:ext uri="{BB962C8B-B14F-4D97-AF65-F5344CB8AC3E}">
        <p14:creationId xmlns:p14="http://schemas.microsoft.com/office/powerpoint/2010/main" val="4038392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55C835C-858F-6533-5DA4-BEE5EFA6B7C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47" y="0"/>
            <a:ext cx="12192000" cy="6897573"/>
          </a:xfrm>
          <a:prstGeom prst="rect">
            <a:avLst/>
          </a:prstGeom>
        </p:spPr>
      </p:pic>
      <p:sp>
        <p:nvSpPr>
          <p:cNvPr id="5" name="Rectangle 4">
            <a:extLst>
              <a:ext uri="{FF2B5EF4-FFF2-40B4-BE49-F238E27FC236}">
                <a16:creationId xmlns:a16="http://schemas.microsoft.com/office/drawing/2014/main" id="{1272615E-C050-14A9-8CA1-F91744580B9E}"/>
              </a:ext>
            </a:extLst>
          </p:cNvPr>
          <p:cNvSpPr/>
          <p:nvPr/>
        </p:nvSpPr>
        <p:spPr>
          <a:xfrm>
            <a:off x="-9547" y="0"/>
            <a:ext cx="12192000" cy="6858000"/>
          </a:xfrm>
          <a:prstGeom prst="rect">
            <a:avLst/>
          </a:prstGeom>
          <a:gradFill flip="none" rotWithShape="1">
            <a:gsLst>
              <a:gs pos="0">
                <a:schemeClr val="accent1">
                  <a:lumMod val="5000"/>
                  <a:lumOff val="95000"/>
                </a:schemeClr>
              </a:gs>
              <a:gs pos="59000">
                <a:schemeClr val="bg1">
                  <a:alpha val="72182"/>
                </a:schemeClr>
              </a:gs>
              <a:gs pos="100000">
                <a:schemeClr val="bg1">
                  <a:alpha val="25311"/>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a:extLst>
              <a:ext uri="{FF2B5EF4-FFF2-40B4-BE49-F238E27FC236}">
                <a16:creationId xmlns:a16="http://schemas.microsoft.com/office/drawing/2014/main" id="{8826B912-40D6-FCB7-4155-221C020EE294}"/>
              </a:ext>
            </a:extLst>
          </p:cNvPr>
          <p:cNvSpPr txBox="1">
            <a:spLocks/>
          </p:cNvSpPr>
          <p:nvPr/>
        </p:nvSpPr>
        <p:spPr>
          <a:xfrm>
            <a:off x="515938" y="512764"/>
            <a:ext cx="11160124" cy="754062"/>
          </a:xfrm>
          <a:prstGeom prst="rect">
            <a:avLst/>
          </a:prstGeom>
        </p:spPr>
        <p:txBody>
          <a:bodyPr vert="horz" lIns="0" tIns="0" rIns="0" bIns="0" rtlCol="0" anchor="t">
            <a:normAutofit/>
          </a:bodyPr>
          <a:lstStyle>
            <a:lvl1pPr algn="l" defTabSz="914400" rtl="0" eaLnBrk="1" latinLnBrk="0" hangingPunct="1">
              <a:lnSpc>
                <a:spcPct val="100000"/>
              </a:lnSpc>
              <a:spcBef>
                <a:spcPct val="0"/>
              </a:spcBef>
              <a:buNone/>
              <a:defRPr sz="4400" b="1" kern="1200" baseline="0">
                <a:solidFill>
                  <a:srgbClr val="41454F"/>
                </a:solidFill>
                <a:latin typeface="+mj-lt"/>
                <a:ea typeface="+mj-ea"/>
                <a:cs typeface="+mj-cs"/>
              </a:defRPr>
            </a:lvl1pPr>
          </a:lstStyle>
          <a:p>
            <a:r>
              <a:rPr lang="en-GB" sz="3200" b="1" dirty="0">
                <a:solidFill>
                  <a:srgbClr val="444444"/>
                </a:solidFill>
                <a:effectLst/>
                <a:latin typeface="+mn-lt"/>
                <a:ea typeface="Times New Roman" panose="02020603050405020304" pitchFamily="18" charset="0"/>
              </a:rPr>
              <a:t>Background:</a:t>
            </a:r>
            <a:r>
              <a:rPr lang="en-GB" sz="3200" dirty="0">
                <a:solidFill>
                  <a:srgbClr val="444444"/>
                </a:solidFill>
                <a:effectLst/>
                <a:latin typeface="+mn-lt"/>
                <a:ea typeface="Times New Roman" panose="02020603050405020304" pitchFamily="18" charset="0"/>
              </a:rPr>
              <a:t> </a:t>
            </a:r>
            <a:endParaRPr lang="en-GB" sz="3200" dirty="0">
              <a:effectLst/>
              <a:latin typeface="+mn-lt"/>
              <a:ea typeface="Times New Roman" panose="02020603050405020304" pitchFamily="18" charset="0"/>
            </a:endParaRPr>
          </a:p>
        </p:txBody>
      </p:sp>
      <p:sp>
        <p:nvSpPr>
          <p:cNvPr id="7" name="Content Placeholder 2">
            <a:extLst>
              <a:ext uri="{FF2B5EF4-FFF2-40B4-BE49-F238E27FC236}">
                <a16:creationId xmlns:a16="http://schemas.microsoft.com/office/drawing/2014/main" id="{3DA48EE3-DC08-72E7-88BA-F754B4EC984F}"/>
              </a:ext>
            </a:extLst>
          </p:cNvPr>
          <p:cNvSpPr txBox="1">
            <a:spLocks/>
          </p:cNvSpPr>
          <p:nvPr/>
        </p:nvSpPr>
        <p:spPr>
          <a:xfrm>
            <a:off x="515938" y="1199409"/>
            <a:ext cx="10991252" cy="2315688"/>
          </a:xfrm>
          <a:prstGeom prst="rect">
            <a:avLst/>
          </a:prstGeom>
        </p:spPr>
        <p:txBody>
          <a:bodyPr vert="horz" lIns="0" tIns="0" rIns="0" bIns="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rgbClr val="41454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rgbClr val="41454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rgbClr val="41454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rgbClr val="41454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rgbClr val="41454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Clr>
                <a:srgbClr val="00B7CE"/>
              </a:buClr>
              <a:buFont typeface="Wingdings" pitchFamily="2" charset="2"/>
              <a:buChar char="Ø"/>
            </a:pPr>
            <a:r>
              <a:rPr lang="en-GB" sz="2100" dirty="0">
                <a:solidFill>
                  <a:srgbClr val="444444"/>
                </a:solidFill>
                <a:ea typeface="Times New Roman" panose="02020603050405020304" pitchFamily="18" charset="0"/>
              </a:rPr>
              <a:t>Up to 10% of </a:t>
            </a:r>
            <a:r>
              <a:rPr lang="en-GB" sz="2100" dirty="0" err="1">
                <a:solidFill>
                  <a:srgbClr val="444444"/>
                </a:solidFill>
                <a:ea typeface="Times New Roman" panose="02020603050405020304" pitchFamily="18" charset="0"/>
              </a:rPr>
              <a:t>newborns</a:t>
            </a:r>
            <a:r>
              <a:rPr lang="en-GB" sz="2100" dirty="0">
                <a:solidFill>
                  <a:srgbClr val="444444"/>
                </a:solidFill>
                <a:ea typeface="Times New Roman" panose="02020603050405020304" pitchFamily="18" charset="0"/>
              </a:rPr>
              <a:t> require enhanced support or resuscitation at birth. </a:t>
            </a:r>
          </a:p>
          <a:p>
            <a:pPr marL="457200" indent="-457200">
              <a:buClr>
                <a:srgbClr val="00B7CE"/>
              </a:buClr>
              <a:buFont typeface="Wingdings" pitchFamily="2" charset="2"/>
              <a:buChar char="Ø"/>
            </a:pPr>
            <a:r>
              <a:rPr lang="en-GB" sz="2100" dirty="0">
                <a:solidFill>
                  <a:srgbClr val="444444"/>
                </a:solidFill>
                <a:ea typeface="Times New Roman" panose="02020603050405020304" pitchFamily="18" charset="0"/>
              </a:rPr>
              <a:t>Optimal management immediately after birth is critical to improve outcomes</a:t>
            </a:r>
          </a:p>
          <a:p>
            <a:pPr marL="457200" indent="-457200">
              <a:buClr>
                <a:srgbClr val="00B7CE"/>
              </a:buClr>
              <a:buFont typeface="Wingdings" pitchFamily="2" charset="2"/>
              <a:buChar char="Ø"/>
            </a:pPr>
            <a:r>
              <a:rPr lang="en-GB" sz="2100" dirty="0">
                <a:solidFill>
                  <a:srgbClr val="444444"/>
                </a:solidFill>
                <a:effectLst/>
                <a:ea typeface="Calibri" panose="020F0502020204030204" pitchFamily="34" charset="0"/>
              </a:rPr>
              <a:t>Whilst heart rate (HR) readily indicates the baby’s response to interventions, HR monitoring via auscultation, umbilical cord palpation, ECG and pulse oximetry all have limitations in the Delivery Room </a:t>
            </a:r>
          </a:p>
          <a:p>
            <a:pPr marL="457200" indent="-457200">
              <a:buClr>
                <a:srgbClr val="00B7CE"/>
              </a:buClr>
              <a:buFont typeface="Wingdings" pitchFamily="2" charset="2"/>
              <a:buChar char="Ø"/>
            </a:pPr>
            <a:r>
              <a:rPr lang="en-GB" sz="2100" dirty="0">
                <a:solidFill>
                  <a:srgbClr val="444444"/>
                </a:solidFill>
              </a:rPr>
              <a:t>Multiple wires and sensors are often a barrier to skin-to-skin (S2S) and Kangaroo Care (KC), and KC sessions are very resource-intensive</a:t>
            </a:r>
            <a:endParaRPr lang="en-GB" sz="2100" dirty="0"/>
          </a:p>
          <a:p>
            <a:endParaRPr lang="en-GB" sz="3200" dirty="0"/>
          </a:p>
          <a:p>
            <a:endParaRPr lang="en-GB" sz="3200" dirty="0"/>
          </a:p>
        </p:txBody>
      </p:sp>
      <p:sp>
        <p:nvSpPr>
          <p:cNvPr id="8" name="Title 1">
            <a:extLst>
              <a:ext uri="{FF2B5EF4-FFF2-40B4-BE49-F238E27FC236}">
                <a16:creationId xmlns:a16="http://schemas.microsoft.com/office/drawing/2014/main" id="{C72161CD-0F79-3C59-C3FA-80DA577294E4}"/>
              </a:ext>
            </a:extLst>
          </p:cNvPr>
          <p:cNvSpPr txBox="1">
            <a:spLocks/>
          </p:cNvSpPr>
          <p:nvPr/>
        </p:nvSpPr>
        <p:spPr>
          <a:xfrm>
            <a:off x="515938" y="3685382"/>
            <a:ext cx="11160124" cy="754062"/>
          </a:xfrm>
          <a:prstGeom prst="rect">
            <a:avLst/>
          </a:prstGeom>
        </p:spPr>
        <p:txBody>
          <a:bodyPr vert="horz" lIns="0" tIns="0" rIns="0" bIns="0" rtlCol="0" anchor="t">
            <a:normAutofit/>
          </a:bodyPr>
          <a:lstStyle>
            <a:lvl1pPr algn="l" defTabSz="914400" rtl="0" eaLnBrk="1" latinLnBrk="0" hangingPunct="1">
              <a:lnSpc>
                <a:spcPct val="100000"/>
              </a:lnSpc>
              <a:spcBef>
                <a:spcPct val="0"/>
              </a:spcBef>
              <a:buNone/>
              <a:defRPr sz="4400" b="1" kern="1200" baseline="0">
                <a:solidFill>
                  <a:srgbClr val="41454F"/>
                </a:solidFill>
                <a:latin typeface="+mj-lt"/>
                <a:ea typeface="+mj-ea"/>
                <a:cs typeface="+mj-cs"/>
              </a:defRPr>
            </a:lvl1pPr>
          </a:lstStyle>
          <a:p>
            <a:r>
              <a:rPr lang="en-GB" sz="3200" dirty="0">
                <a:solidFill>
                  <a:srgbClr val="444444"/>
                </a:solidFill>
                <a:latin typeface="+mn-lt"/>
                <a:ea typeface="Times New Roman" panose="02020603050405020304" pitchFamily="18" charset="0"/>
              </a:rPr>
              <a:t>Aim</a:t>
            </a:r>
            <a:r>
              <a:rPr lang="en-GB" sz="3200" b="1" dirty="0">
                <a:solidFill>
                  <a:srgbClr val="444444"/>
                </a:solidFill>
                <a:effectLst/>
                <a:latin typeface="+mn-lt"/>
                <a:ea typeface="Times New Roman" panose="02020603050405020304" pitchFamily="18" charset="0"/>
              </a:rPr>
              <a:t>:</a:t>
            </a:r>
            <a:r>
              <a:rPr lang="en-GB" sz="3200" dirty="0">
                <a:solidFill>
                  <a:srgbClr val="444444"/>
                </a:solidFill>
                <a:effectLst/>
                <a:latin typeface="+mn-lt"/>
                <a:ea typeface="Times New Roman" panose="02020603050405020304" pitchFamily="18" charset="0"/>
              </a:rPr>
              <a:t> </a:t>
            </a:r>
            <a:endParaRPr lang="en-GB" sz="3200" dirty="0">
              <a:effectLst/>
              <a:latin typeface="+mn-lt"/>
              <a:ea typeface="Times New Roman" panose="02020603050405020304" pitchFamily="18" charset="0"/>
            </a:endParaRPr>
          </a:p>
        </p:txBody>
      </p:sp>
      <p:sp>
        <p:nvSpPr>
          <p:cNvPr id="9" name="Content Placeholder 2">
            <a:extLst>
              <a:ext uri="{FF2B5EF4-FFF2-40B4-BE49-F238E27FC236}">
                <a16:creationId xmlns:a16="http://schemas.microsoft.com/office/drawing/2014/main" id="{67A93065-0A5B-54BD-D34A-24F6C6EF2CD3}"/>
              </a:ext>
            </a:extLst>
          </p:cNvPr>
          <p:cNvSpPr txBox="1">
            <a:spLocks/>
          </p:cNvSpPr>
          <p:nvPr/>
        </p:nvSpPr>
        <p:spPr>
          <a:xfrm>
            <a:off x="515938" y="4308764"/>
            <a:ext cx="6838591" cy="2127662"/>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rgbClr val="41454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rgbClr val="41454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rgbClr val="41454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rgbClr val="41454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rgbClr val="41454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Clr>
                <a:srgbClr val="00B7CE"/>
              </a:buClr>
              <a:buFont typeface="Wingdings" pitchFamily="2" charset="2"/>
              <a:buChar char="Ø"/>
            </a:pPr>
            <a:r>
              <a:rPr lang="en-GB" sz="2100" dirty="0">
                <a:solidFill>
                  <a:srgbClr val="444444"/>
                </a:solidFill>
                <a:effectLst/>
                <a:ea typeface="Calibri" panose="020F0502020204030204" pitchFamily="34" charset="0"/>
                <a:cs typeface="Calibri" panose="020F0502020204030204" pitchFamily="34" charset="0"/>
              </a:rPr>
              <a:t>Our aim was to to evaluate the feasibility and acceptability of using a novel wireless HR monitor in preterm infants in the Delivery Room and the NICU</a:t>
            </a:r>
            <a:endParaRPr lang="en-GB" sz="2100" dirty="0">
              <a:effectLst/>
              <a:ea typeface="Calibri" panose="020F0502020204030204" pitchFamily="34" charset="0"/>
              <a:cs typeface="Times New Roman" panose="02020603050405020304" pitchFamily="18" charset="0"/>
            </a:endParaRPr>
          </a:p>
          <a:p>
            <a:pPr marL="457200" indent="-457200">
              <a:buClr>
                <a:srgbClr val="00B7CE"/>
              </a:buClr>
              <a:buFont typeface="Wingdings" pitchFamily="2" charset="2"/>
              <a:buChar char="Ø"/>
            </a:pPr>
            <a:r>
              <a:rPr lang="en-GB" sz="2100" dirty="0">
                <a:solidFill>
                  <a:srgbClr val="444444"/>
                </a:solidFill>
                <a:effectLst/>
                <a:ea typeface="Calibri" panose="020F0502020204030204" pitchFamily="34" charset="0"/>
              </a:rPr>
              <a:t>The </a:t>
            </a:r>
            <a:r>
              <a:rPr lang="en-GB" sz="2100" dirty="0" err="1">
                <a:solidFill>
                  <a:srgbClr val="444444"/>
                </a:solidFill>
                <a:effectLst/>
                <a:ea typeface="Calibri" panose="020F0502020204030204" pitchFamily="34" charset="0"/>
              </a:rPr>
              <a:t>SurePulse</a:t>
            </a:r>
            <a:r>
              <a:rPr lang="en-GB" sz="2100" dirty="0">
                <a:solidFill>
                  <a:srgbClr val="444444"/>
                </a:solidFill>
                <a:effectLst/>
                <a:ea typeface="Calibri" panose="020F0502020204030204" pitchFamily="34" charset="0"/>
              </a:rPr>
              <a:t> VS comprises a single-use </a:t>
            </a:r>
            <a:r>
              <a:rPr lang="en-GB" sz="2100" dirty="0" err="1">
                <a:solidFill>
                  <a:srgbClr val="444444"/>
                </a:solidFill>
                <a:effectLst/>
                <a:ea typeface="Calibri" panose="020F0502020204030204" pitchFamily="34" charset="0"/>
              </a:rPr>
              <a:t>thermoprotective</a:t>
            </a:r>
            <a:r>
              <a:rPr lang="en-GB" sz="2100" dirty="0">
                <a:solidFill>
                  <a:srgbClr val="444444"/>
                </a:solidFill>
                <a:effectLst/>
                <a:ea typeface="Calibri" panose="020F0502020204030204" pitchFamily="34" charset="0"/>
              </a:rPr>
              <a:t> Cap with an integrated optical sensor which, wirelessly via a module, transmits real-time pulse waveform to a display</a:t>
            </a:r>
            <a:r>
              <a:rPr lang="en-GB" sz="2100" dirty="0">
                <a:effectLst/>
              </a:rPr>
              <a:t> </a:t>
            </a:r>
            <a:endParaRPr lang="en-GB" sz="2100" dirty="0"/>
          </a:p>
          <a:p>
            <a:endParaRPr lang="en-GB" sz="3200" dirty="0"/>
          </a:p>
        </p:txBody>
      </p:sp>
      <p:pic>
        <p:nvPicPr>
          <p:cNvPr id="2" name="Picture 1">
            <a:extLst>
              <a:ext uri="{FF2B5EF4-FFF2-40B4-BE49-F238E27FC236}">
                <a16:creationId xmlns:a16="http://schemas.microsoft.com/office/drawing/2014/main" id="{532A3F26-B363-6E36-F4BD-2608425E133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05176" y="3533098"/>
            <a:ext cx="4420239" cy="3022787"/>
          </a:xfrm>
          <a:prstGeom prst="rect">
            <a:avLst/>
          </a:prstGeom>
        </p:spPr>
      </p:pic>
    </p:spTree>
    <p:extLst>
      <p:ext uri="{BB962C8B-B14F-4D97-AF65-F5344CB8AC3E}">
        <p14:creationId xmlns:p14="http://schemas.microsoft.com/office/powerpoint/2010/main" val="2511918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55C835C-858F-6533-5DA4-BEE5EFA6B7C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47" y="0"/>
            <a:ext cx="12192000" cy="6897573"/>
          </a:xfrm>
          <a:prstGeom prst="rect">
            <a:avLst/>
          </a:prstGeom>
        </p:spPr>
      </p:pic>
      <p:sp>
        <p:nvSpPr>
          <p:cNvPr id="5" name="Rectangle 4">
            <a:extLst>
              <a:ext uri="{FF2B5EF4-FFF2-40B4-BE49-F238E27FC236}">
                <a16:creationId xmlns:a16="http://schemas.microsoft.com/office/drawing/2014/main" id="{1272615E-C050-14A9-8CA1-F91744580B9E}"/>
              </a:ext>
            </a:extLst>
          </p:cNvPr>
          <p:cNvSpPr/>
          <p:nvPr/>
        </p:nvSpPr>
        <p:spPr>
          <a:xfrm>
            <a:off x="-9547" y="0"/>
            <a:ext cx="12192000" cy="7190509"/>
          </a:xfrm>
          <a:prstGeom prst="rect">
            <a:avLst/>
          </a:prstGeom>
          <a:gradFill flip="none" rotWithShape="1">
            <a:gsLst>
              <a:gs pos="0">
                <a:schemeClr val="accent1">
                  <a:lumMod val="5000"/>
                  <a:lumOff val="95000"/>
                </a:schemeClr>
              </a:gs>
              <a:gs pos="59000">
                <a:schemeClr val="bg1">
                  <a:alpha val="72182"/>
                </a:schemeClr>
              </a:gs>
              <a:gs pos="100000">
                <a:schemeClr val="bg1">
                  <a:alpha val="25311"/>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itle 1">
            <a:extLst>
              <a:ext uri="{FF2B5EF4-FFF2-40B4-BE49-F238E27FC236}">
                <a16:creationId xmlns:a16="http://schemas.microsoft.com/office/drawing/2014/main" id="{8826B912-40D6-FCB7-4155-221C020EE294}"/>
              </a:ext>
            </a:extLst>
          </p:cNvPr>
          <p:cNvSpPr txBox="1">
            <a:spLocks/>
          </p:cNvSpPr>
          <p:nvPr/>
        </p:nvSpPr>
        <p:spPr>
          <a:xfrm>
            <a:off x="515938" y="417764"/>
            <a:ext cx="11160124" cy="754062"/>
          </a:xfrm>
          <a:prstGeom prst="rect">
            <a:avLst/>
          </a:prstGeom>
        </p:spPr>
        <p:txBody>
          <a:bodyPr vert="horz" lIns="0" tIns="0" rIns="0" bIns="0" rtlCol="0" anchor="t">
            <a:normAutofit/>
          </a:bodyPr>
          <a:lstStyle>
            <a:lvl1pPr algn="l" defTabSz="914400" rtl="0" eaLnBrk="1" latinLnBrk="0" hangingPunct="1">
              <a:lnSpc>
                <a:spcPct val="100000"/>
              </a:lnSpc>
              <a:spcBef>
                <a:spcPct val="0"/>
              </a:spcBef>
              <a:buNone/>
              <a:defRPr sz="4400" b="1" kern="1200" baseline="0">
                <a:solidFill>
                  <a:srgbClr val="41454F"/>
                </a:solidFill>
                <a:latin typeface="+mj-lt"/>
                <a:ea typeface="+mj-ea"/>
                <a:cs typeface="+mj-cs"/>
              </a:defRPr>
            </a:lvl1pPr>
          </a:lstStyle>
          <a:p>
            <a:r>
              <a:rPr lang="en-GB" sz="2800" dirty="0">
                <a:solidFill>
                  <a:srgbClr val="444444"/>
                </a:solidFill>
                <a:latin typeface="+mn-lt"/>
                <a:ea typeface="Times New Roman" panose="02020603050405020304" pitchFamily="18" charset="0"/>
              </a:rPr>
              <a:t>Methods</a:t>
            </a:r>
            <a:r>
              <a:rPr lang="en-GB" sz="2800" b="1" dirty="0">
                <a:solidFill>
                  <a:srgbClr val="444444"/>
                </a:solidFill>
                <a:effectLst/>
                <a:latin typeface="+mn-lt"/>
                <a:ea typeface="Times New Roman" panose="02020603050405020304" pitchFamily="18" charset="0"/>
              </a:rPr>
              <a:t>:</a:t>
            </a:r>
            <a:r>
              <a:rPr lang="en-GB" sz="2800" dirty="0">
                <a:solidFill>
                  <a:srgbClr val="444444"/>
                </a:solidFill>
                <a:effectLst/>
                <a:latin typeface="+mn-lt"/>
                <a:ea typeface="Times New Roman" panose="02020603050405020304" pitchFamily="18" charset="0"/>
              </a:rPr>
              <a:t> </a:t>
            </a:r>
            <a:endParaRPr lang="en-GB" sz="2800" dirty="0">
              <a:effectLst/>
              <a:latin typeface="+mn-lt"/>
              <a:ea typeface="Times New Roman" panose="02020603050405020304" pitchFamily="18" charset="0"/>
            </a:endParaRPr>
          </a:p>
        </p:txBody>
      </p:sp>
      <p:sp>
        <p:nvSpPr>
          <p:cNvPr id="7" name="Content Placeholder 2">
            <a:extLst>
              <a:ext uri="{FF2B5EF4-FFF2-40B4-BE49-F238E27FC236}">
                <a16:creationId xmlns:a16="http://schemas.microsoft.com/office/drawing/2014/main" id="{3DA48EE3-DC08-72E7-88BA-F754B4EC984F}"/>
              </a:ext>
            </a:extLst>
          </p:cNvPr>
          <p:cNvSpPr txBox="1">
            <a:spLocks/>
          </p:cNvSpPr>
          <p:nvPr/>
        </p:nvSpPr>
        <p:spPr>
          <a:xfrm>
            <a:off x="348279" y="902416"/>
            <a:ext cx="7428654" cy="2315688"/>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rgbClr val="41454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rgbClr val="41454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rgbClr val="41454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rgbClr val="41454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rgbClr val="41454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Clr>
                <a:srgbClr val="00B7CE"/>
              </a:buClr>
              <a:buFont typeface="Wingdings" pitchFamily="2" charset="2"/>
              <a:buChar char="Ø"/>
            </a:pPr>
            <a:r>
              <a:rPr lang="en-GB" sz="1700" dirty="0">
                <a:solidFill>
                  <a:srgbClr val="444444"/>
                </a:solidFill>
                <a:effectLst/>
                <a:ea typeface="Times New Roman" panose="02020603050405020304" pitchFamily="18" charset="0"/>
              </a:rPr>
              <a:t>A prospective, observational evaluation of the device in preterm infants in our centre’s NICU and Delivery Room over a 4-month period. </a:t>
            </a:r>
          </a:p>
          <a:p>
            <a:pPr marL="457200" indent="-457200">
              <a:buClr>
                <a:srgbClr val="00B7CE"/>
              </a:buClr>
              <a:buFont typeface="Wingdings" pitchFamily="2" charset="2"/>
              <a:buChar char="Ø"/>
            </a:pPr>
            <a:r>
              <a:rPr lang="en-GB" sz="1700" dirty="0">
                <a:solidFill>
                  <a:srgbClr val="444444"/>
                </a:solidFill>
                <a:effectLst/>
                <a:ea typeface="Calibri" panose="020F0502020204030204" pitchFamily="34" charset="0"/>
              </a:rPr>
              <a:t>We used structured questionnaires to gather immediate staff feedback on the functionality and acceptability of the device for HR monitoring. </a:t>
            </a:r>
          </a:p>
          <a:p>
            <a:pPr marL="457200" indent="-457200">
              <a:buClr>
                <a:srgbClr val="00B7CE"/>
              </a:buClr>
              <a:buFont typeface="Wingdings" pitchFamily="2" charset="2"/>
              <a:buChar char="Ø"/>
            </a:pPr>
            <a:r>
              <a:rPr lang="en-GB" sz="1700" dirty="0">
                <a:solidFill>
                  <a:srgbClr val="444444"/>
                </a:solidFill>
                <a:effectLst/>
                <a:ea typeface="Calibri" panose="020F0502020204030204" pitchFamily="34" charset="0"/>
              </a:rPr>
              <a:t>We compared real-time recorded HR data post hoc with staff perceived acquisition time and reliability of the SurePulse VS device.</a:t>
            </a:r>
            <a:r>
              <a:rPr lang="en-GB" sz="1700" dirty="0">
                <a:effectLst/>
              </a:rPr>
              <a:t> </a:t>
            </a:r>
            <a:endParaRPr lang="en-GB" sz="1700" dirty="0">
              <a:effectLst/>
              <a:ea typeface="Times New Roman" panose="02020603050405020304" pitchFamily="18" charset="0"/>
            </a:endParaRPr>
          </a:p>
          <a:p>
            <a:pPr marL="457200" indent="-457200">
              <a:buClr>
                <a:srgbClr val="00B7CE"/>
              </a:buClr>
              <a:buFont typeface="Wingdings" pitchFamily="2" charset="2"/>
              <a:buChar char="Ø"/>
            </a:pPr>
            <a:endParaRPr lang="en-GB" sz="3200" dirty="0"/>
          </a:p>
          <a:p>
            <a:endParaRPr lang="en-GB" sz="3200" dirty="0"/>
          </a:p>
        </p:txBody>
      </p:sp>
      <p:sp>
        <p:nvSpPr>
          <p:cNvPr id="8" name="Title 1">
            <a:extLst>
              <a:ext uri="{FF2B5EF4-FFF2-40B4-BE49-F238E27FC236}">
                <a16:creationId xmlns:a16="http://schemas.microsoft.com/office/drawing/2014/main" id="{C72161CD-0F79-3C59-C3FA-80DA577294E4}"/>
              </a:ext>
            </a:extLst>
          </p:cNvPr>
          <p:cNvSpPr txBox="1">
            <a:spLocks/>
          </p:cNvSpPr>
          <p:nvPr/>
        </p:nvSpPr>
        <p:spPr>
          <a:xfrm>
            <a:off x="417900" y="2841073"/>
            <a:ext cx="11160124" cy="754062"/>
          </a:xfrm>
          <a:prstGeom prst="rect">
            <a:avLst/>
          </a:prstGeom>
        </p:spPr>
        <p:txBody>
          <a:bodyPr vert="horz" lIns="0" tIns="0" rIns="0" bIns="0" rtlCol="0" anchor="t">
            <a:normAutofit/>
          </a:bodyPr>
          <a:lstStyle>
            <a:lvl1pPr algn="l" defTabSz="914400" rtl="0" eaLnBrk="1" latinLnBrk="0" hangingPunct="1">
              <a:lnSpc>
                <a:spcPct val="100000"/>
              </a:lnSpc>
              <a:spcBef>
                <a:spcPct val="0"/>
              </a:spcBef>
              <a:buNone/>
              <a:defRPr sz="4400" b="1" kern="1200" baseline="0">
                <a:solidFill>
                  <a:srgbClr val="41454F"/>
                </a:solidFill>
                <a:latin typeface="+mj-lt"/>
                <a:ea typeface="+mj-ea"/>
                <a:cs typeface="+mj-cs"/>
              </a:defRPr>
            </a:lvl1pPr>
          </a:lstStyle>
          <a:p>
            <a:r>
              <a:rPr lang="en-GB" sz="2800" b="1" dirty="0">
                <a:solidFill>
                  <a:srgbClr val="444444"/>
                </a:solidFill>
                <a:effectLst/>
                <a:latin typeface="+mn-lt"/>
                <a:ea typeface="Times New Roman" panose="02020603050405020304" pitchFamily="18" charset="0"/>
              </a:rPr>
              <a:t>Results:</a:t>
            </a:r>
            <a:r>
              <a:rPr lang="en-GB" sz="2800" dirty="0">
                <a:solidFill>
                  <a:srgbClr val="444444"/>
                </a:solidFill>
                <a:effectLst/>
                <a:latin typeface="+mn-lt"/>
                <a:ea typeface="Times New Roman" panose="02020603050405020304" pitchFamily="18" charset="0"/>
              </a:rPr>
              <a:t> </a:t>
            </a:r>
            <a:endParaRPr lang="en-GB" sz="2800" dirty="0">
              <a:effectLst/>
              <a:latin typeface="+mn-lt"/>
              <a:ea typeface="Times New Roman" panose="02020603050405020304" pitchFamily="18" charset="0"/>
            </a:endParaRPr>
          </a:p>
        </p:txBody>
      </p:sp>
      <p:sp>
        <p:nvSpPr>
          <p:cNvPr id="9" name="Content Placeholder 2">
            <a:extLst>
              <a:ext uri="{FF2B5EF4-FFF2-40B4-BE49-F238E27FC236}">
                <a16:creationId xmlns:a16="http://schemas.microsoft.com/office/drawing/2014/main" id="{67A93065-0A5B-54BD-D34A-24F6C6EF2CD3}"/>
              </a:ext>
            </a:extLst>
          </p:cNvPr>
          <p:cNvSpPr txBox="1">
            <a:spLocks/>
          </p:cNvSpPr>
          <p:nvPr/>
        </p:nvSpPr>
        <p:spPr>
          <a:xfrm>
            <a:off x="344130" y="3289467"/>
            <a:ext cx="6911693" cy="3420091"/>
          </a:xfrm>
          <a:prstGeom prst="rect">
            <a:avLst/>
          </a:prstGeom>
        </p:spPr>
        <p:txBody>
          <a:bodyPr vert="horz" lIns="0" tIns="0" rIns="0" bIns="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rgbClr val="41454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rgbClr val="41454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rgbClr val="41454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rgbClr val="41454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rgbClr val="41454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Clr>
                <a:srgbClr val="00B7CE"/>
              </a:buClr>
              <a:buFont typeface="Wingdings" pitchFamily="2" charset="2"/>
              <a:buChar char="Ø"/>
            </a:pPr>
            <a:r>
              <a:rPr lang="en-GB" sz="1800" dirty="0">
                <a:solidFill>
                  <a:srgbClr val="444444"/>
                </a:solidFill>
                <a:effectLst/>
                <a:ea typeface="Times New Roman" panose="02020603050405020304" pitchFamily="18" charset="0"/>
              </a:rPr>
              <a:t>31 babies underwent monitoring (10 NICU, 15 Theatre, 6 Delivery Room); Median (range) gestational age was 31</a:t>
            </a:r>
            <a:r>
              <a:rPr lang="en-GB" sz="1800" baseline="30000" dirty="0">
                <a:solidFill>
                  <a:srgbClr val="444444"/>
                </a:solidFill>
                <a:effectLst/>
                <a:ea typeface="Times New Roman" panose="02020603050405020304" pitchFamily="18" charset="0"/>
              </a:rPr>
              <a:t>+5</a:t>
            </a:r>
            <a:r>
              <a:rPr lang="en-GB" sz="1800" dirty="0">
                <a:solidFill>
                  <a:srgbClr val="444444"/>
                </a:solidFill>
                <a:effectLst/>
                <a:ea typeface="Times New Roman" panose="02020603050405020304" pitchFamily="18" charset="0"/>
              </a:rPr>
              <a:t> (24</a:t>
            </a:r>
            <a:r>
              <a:rPr lang="en-GB" sz="1800" baseline="30000" dirty="0">
                <a:solidFill>
                  <a:srgbClr val="444444"/>
                </a:solidFill>
                <a:effectLst/>
                <a:ea typeface="Times New Roman" panose="02020603050405020304" pitchFamily="18" charset="0"/>
              </a:rPr>
              <a:t>+6</a:t>
            </a:r>
            <a:r>
              <a:rPr lang="en-GB" sz="1800" dirty="0">
                <a:solidFill>
                  <a:srgbClr val="444444"/>
                </a:solidFill>
                <a:effectLst/>
                <a:ea typeface="Times New Roman" panose="02020603050405020304" pitchFamily="18" charset="0"/>
              </a:rPr>
              <a:t> to 36</a:t>
            </a:r>
            <a:r>
              <a:rPr lang="en-GB" sz="1800" baseline="30000" dirty="0">
                <a:solidFill>
                  <a:srgbClr val="444444"/>
                </a:solidFill>
                <a:effectLst/>
                <a:ea typeface="Times New Roman" panose="02020603050405020304" pitchFamily="18" charset="0"/>
              </a:rPr>
              <a:t>+6</a:t>
            </a:r>
            <a:r>
              <a:rPr lang="en-GB" sz="1800" dirty="0">
                <a:solidFill>
                  <a:srgbClr val="444444"/>
                </a:solidFill>
                <a:effectLst/>
                <a:ea typeface="Times New Roman" panose="02020603050405020304" pitchFamily="18" charset="0"/>
              </a:rPr>
              <a:t>) weeks and birthweight 1715 (420 to 3055) grammes</a:t>
            </a:r>
          </a:p>
          <a:p>
            <a:pPr marL="457200" indent="-457200">
              <a:buClr>
                <a:srgbClr val="00B7CE"/>
              </a:buClr>
              <a:buFont typeface="Wingdings" pitchFamily="2" charset="2"/>
              <a:buChar char="Ø"/>
            </a:pPr>
            <a:r>
              <a:rPr lang="en-GB" sz="1800" dirty="0">
                <a:solidFill>
                  <a:srgbClr val="444444"/>
                </a:solidFill>
                <a:effectLst/>
                <a:ea typeface="Times New Roman" panose="02020603050405020304" pitchFamily="18" charset="0"/>
              </a:rPr>
              <a:t>50 user questionnaires were completed</a:t>
            </a:r>
          </a:p>
          <a:p>
            <a:pPr marL="457200" indent="-457200">
              <a:buClr>
                <a:srgbClr val="00B7CE"/>
              </a:buClr>
              <a:buFont typeface="Wingdings" pitchFamily="2" charset="2"/>
              <a:buChar char="Ø"/>
            </a:pPr>
            <a:r>
              <a:rPr lang="en-GB" sz="1800" dirty="0">
                <a:solidFill>
                  <a:srgbClr val="444444"/>
                </a:solidFill>
                <a:effectLst/>
                <a:ea typeface="Times New Roman" panose="02020603050405020304" pitchFamily="18" charset="0"/>
              </a:rPr>
              <a:t>Questionnaire reported results: </a:t>
            </a:r>
          </a:p>
          <a:p>
            <a:pPr marL="1143000" lvl="1" indent="-457200">
              <a:buClr>
                <a:srgbClr val="00B7CE"/>
              </a:buClr>
              <a:buFont typeface="Wingdings" pitchFamily="2" charset="2"/>
              <a:buChar char="Ø"/>
            </a:pPr>
            <a:r>
              <a:rPr lang="en-GB" sz="1800" dirty="0">
                <a:solidFill>
                  <a:srgbClr val="444444"/>
                </a:solidFill>
                <a:effectLst/>
                <a:ea typeface="Times New Roman" panose="02020603050405020304" pitchFamily="18" charset="0"/>
              </a:rPr>
              <a:t>Ease of Cap fitting (86% easy or very easy); </a:t>
            </a:r>
            <a:endParaRPr lang="en-GB" sz="1800" dirty="0">
              <a:ea typeface="Times New Roman" panose="02020603050405020304" pitchFamily="18" charset="0"/>
            </a:endParaRPr>
          </a:p>
          <a:p>
            <a:pPr marL="1143000" lvl="1" indent="-457200">
              <a:buClr>
                <a:srgbClr val="00B7CE"/>
              </a:buClr>
              <a:buFont typeface="Wingdings" pitchFamily="2" charset="2"/>
              <a:buChar char="Ø"/>
            </a:pPr>
            <a:r>
              <a:rPr lang="en-GB" sz="1800" dirty="0">
                <a:solidFill>
                  <a:srgbClr val="444444"/>
                </a:solidFill>
                <a:effectLst/>
                <a:ea typeface="Times New Roman" panose="02020603050405020304" pitchFamily="18" charset="0"/>
              </a:rPr>
              <a:t>HR signal reliability (86% all or most of the time); </a:t>
            </a:r>
          </a:p>
          <a:p>
            <a:pPr marL="1143000" lvl="1" indent="-457200">
              <a:buClr>
                <a:srgbClr val="00B7CE"/>
              </a:buClr>
              <a:buFont typeface="Wingdings" pitchFamily="2" charset="2"/>
              <a:buChar char="Ø"/>
            </a:pPr>
            <a:r>
              <a:rPr lang="en-GB" sz="1800" dirty="0">
                <a:solidFill>
                  <a:srgbClr val="444444"/>
                </a:solidFill>
                <a:effectLst/>
                <a:ea typeface="Times New Roman" panose="02020603050405020304" pitchFamily="18" charset="0"/>
              </a:rPr>
              <a:t>HR acquisition time (48% &lt;30 s, 72% &lt;90 s, remaining 28% ≥120 s). In 1/29 babies a usable HR recording was not obtainable. </a:t>
            </a:r>
          </a:p>
          <a:p>
            <a:pPr marL="457200" indent="-457200">
              <a:buClr>
                <a:srgbClr val="00B7CE"/>
              </a:buClr>
              <a:buFont typeface="Wingdings" pitchFamily="2" charset="2"/>
              <a:buChar char="Ø"/>
            </a:pPr>
            <a:r>
              <a:rPr lang="en-GB" sz="1800" dirty="0">
                <a:solidFill>
                  <a:srgbClr val="444444"/>
                </a:solidFill>
                <a:effectLst/>
                <a:ea typeface="Times New Roman" panose="02020603050405020304" pitchFamily="18" charset="0"/>
              </a:rPr>
              <a:t>Recorded data supported user questionnaire feedback (25/29 babies on reported acquisition time; 26/29 babies on reported reliability). </a:t>
            </a:r>
          </a:p>
          <a:p>
            <a:pPr marL="457200" indent="-457200">
              <a:buClr>
                <a:srgbClr val="00B7CE"/>
              </a:buClr>
              <a:buFont typeface="Wingdings" pitchFamily="2" charset="2"/>
              <a:buChar char="Ø"/>
            </a:pPr>
            <a:r>
              <a:rPr lang="en-GB" sz="1800" dirty="0">
                <a:solidFill>
                  <a:srgbClr val="444444"/>
                </a:solidFill>
                <a:effectLst/>
                <a:ea typeface="Times New Roman" panose="02020603050405020304" pitchFamily="18" charset="0"/>
              </a:rPr>
              <a:t>When non-invasive respiratory equipment was deployed (n=9), 100% staff reported ‘easy’ or ‘very easy’ CPAP integration with the Cap. </a:t>
            </a:r>
            <a:endParaRPr lang="en-GB" sz="1800" dirty="0">
              <a:effectLst/>
              <a:ea typeface="Times New Roman" panose="02020603050405020304" pitchFamily="18" charset="0"/>
            </a:endParaRPr>
          </a:p>
          <a:p>
            <a:pPr marL="457200" indent="-457200">
              <a:buClr>
                <a:srgbClr val="00B7CE"/>
              </a:buClr>
              <a:buFont typeface="Wingdings" pitchFamily="2" charset="2"/>
              <a:buChar char="Ø"/>
            </a:pPr>
            <a:endParaRPr lang="en-GB" sz="1800" dirty="0">
              <a:effectLst/>
              <a:ea typeface="Times New Roman" panose="02020603050405020304" pitchFamily="18" charset="0"/>
            </a:endParaRPr>
          </a:p>
          <a:p>
            <a:pPr marL="457200" indent="-457200">
              <a:buClr>
                <a:srgbClr val="00B7CE"/>
              </a:buClr>
              <a:buFont typeface="Wingdings" pitchFamily="2" charset="2"/>
              <a:buChar char="Ø"/>
            </a:pPr>
            <a:endParaRPr lang="en-GB" sz="3200" dirty="0"/>
          </a:p>
        </p:txBody>
      </p:sp>
      <p:pic>
        <p:nvPicPr>
          <p:cNvPr id="11" name="Picture 10">
            <a:extLst>
              <a:ext uri="{FF2B5EF4-FFF2-40B4-BE49-F238E27FC236}">
                <a16:creationId xmlns:a16="http://schemas.microsoft.com/office/drawing/2014/main" id="{652F38C2-1A56-211B-B116-F368D329A5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60530" y="197966"/>
            <a:ext cx="2531935" cy="3582758"/>
          </a:xfrm>
          <a:prstGeom prst="rect">
            <a:avLst/>
          </a:prstGeom>
        </p:spPr>
      </p:pic>
      <p:sp>
        <p:nvSpPr>
          <p:cNvPr id="12" name="Title 1">
            <a:extLst>
              <a:ext uri="{FF2B5EF4-FFF2-40B4-BE49-F238E27FC236}">
                <a16:creationId xmlns:a16="http://schemas.microsoft.com/office/drawing/2014/main" id="{F202519D-EE1E-07BE-9D69-4A6B4E23C973}"/>
              </a:ext>
            </a:extLst>
          </p:cNvPr>
          <p:cNvSpPr txBox="1">
            <a:spLocks/>
          </p:cNvSpPr>
          <p:nvPr/>
        </p:nvSpPr>
        <p:spPr>
          <a:xfrm>
            <a:off x="7555133" y="3959708"/>
            <a:ext cx="2939432" cy="754062"/>
          </a:xfrm>
          <a:prstGeom prst="rect">
            <a:avLst/>
          </a:prstGeom>
        </p:spPr>
        <p:txBody>
          <a:bodyPr vert="horz" lIns="0" tIns="0" rIns="0" bIns="0" rtlCol="0" anchor="t">
            <a:normAutofit/>
          </a:bodyPr>
          <a:lstStyle>
            <a:lvl1pPr algn="l" defTabSz="914400" rtl="0" eaLnBrk="1" latinLnBrk="0" hangingPunct="1">
              <a:lnSpc>
                <a:spcPct val="100000"/>
              </a:lnSpc>
              <a:spcBef>
                <a:spcPct val="0"/>
              </a:spcBef>
              <a:buNone/>
              <a:defRPr sz="4400" b="1" kern="1200" baseline="0">
                <a:solidFill>
                  <a:srgbClr val="41454F"/>
                </a:solidFill>
                <a:latin typeface="+mj-lt"/>
                <a:ea typeface="+mj-ea"/>
                <a:cs typeface="+mj-cs"/>
              </a:defRPr>
            </a:lvl1pPr>
          </a:lstStyle>
          <a:p>
            <a:r>
              <a:rPr lang="en-GB" sz="2800" dirty="0">
                <a:solidFill>
                  <a:schemeClr val="tx1"/>
                </a:solidFill>
                <a:latin typeface="+mn-lt"/>
                <a:ea typeface="Times New Roman" panose="02020603050405020304" pitchFamily="18" charset="0"/>
              </a:rPr>
              <a:t>Conclusions</a:t>
            </a:r>
            <a:r>
              <a:rPr lang="en-GB" sz="2800" b="1" dirty="0">
                <a:solidFill>
                  <a:schemeClr val="tx1"/>
                </a:solidFill>
                <a:effectLst/>
                <a:latin typeface="+mn-lt"/>
                <a:ea typeface="Times New Roman" panose="02020603050405020304" pitchFamily="18" charset="0"/>
              </a:rPr>
              <a:t>:</a:t>
            </a:r>
            <a:r>
              <a:rPr lang="en-GB" sz="2800" dirty="0">
                <a:solidFill>
                  <a:schemeClr val="tx1"/>
                </a:solidFill>
                <a:effectLst/>
                <a:latin typeface="+mn-lt"/>
                <a:ea typeface="Times New Roman" panose="02020603050405020304" pitchFamily="18" charset="0"/>
              </a:rPr>
              <a:t> </a:t>
            </a:r>
          </a:p>
        </p:txBody>
      </p:sp>
      <p:sp>
        <p:nvSpPr>
          <p:cNvPr id="13" name="Content Placeholder 2">
            <a:extLst>
              <a:ext uri="{FF2B5EF4-FFF2-40B4-BE49-F238E27FC236}">
                <a16:creationId xmlns:a16="http://schemas.microsoft.com/office/drawing/2014/main" id="{F269A7B4-5420-B963-0A37-BE9010C35C4B}"/>
              </a:ext>
            </a:extLst>
          </p:cNvPr>
          <p:cNvSpPr txBox="1">
            <a:spLocks/>
          </p:cNvSpPr>
          <p:nvPr/>
        </p:nvSpPr>
        <p:spPr>
          <a:xfrm>
            <a:off x="7472515" y="4458673"/>
            <a:ext cx="4375355" cy="2353868"/>
          </a:xfrm>
          <a:prstGeom prst="rect">
            <a:avLst/>
          </a:prstGeom>
        </p:spPr>
        <p:txBody>
          <a:bodyPr vert="horz" lIns="0" tIns="0" rIns="0" bIns="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rgbClr val="41454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rgbClr val="41454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rgbClr val="41454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rgbClr val="41454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rgbClr val="41454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Clr>
                <a:srgbClr val="00B7CE"/>
              </a:buClr>
              <a:buFont typeface="Wingdings" pitchFamily="2" charset="2"/>
              <a:buChar char="Ø"/>
            </a:pPr>
            <a:r>
              <a:rPr lang="en-GB" sz="1800" dirty="0">
                <a:solidFill>
                  <a:schemeClr val="tx1"/>
                </a:solidFill>
                <a:effectLst/>
                <a:ea typeface="Times New Roman" panose="02020603050405020304" pitchFamily="18" charset="0"/>
              </a:rPr>
              <a:t>This relatively new wireless HR monitoring approach demonstrated feasibility for use in preterm babies in our tertiary-level centre, and good staff user acceptability. </a:t>
            </a:r>
          </a:p>
          <a:p>
            <a:pPr marL="457200" indent="-457200">
              <a:buClr>
                <a:srgbClr val="00B7CE"/>
              </a:buClr>
              <a:buFont typeface="Wingdings" pitchFamily="2" charset="2"/>
              <a:buChar char="Ø"/>
            </a:pPr>
            <a:r>
              <a:rPr lang="en-GB" sz="1800" dirty="0">
                <a:solidFill>
                  <a:schemeClr val="tx1"/>
                </a:solidFill>
                <a:effectLst/>
                <a:ea typeface="Times New Roman" panose="02020603050405020304" pitchFamily="18" charset="0"/>
              </a:rPr>
              <a:t>Wireless HR monitoring has the potential for assisting safe and effective monitoring by staff, while allowing parents greater autonomy during first cuddles with their babies in the Delivery Room, and during skin-to-skin and kangaroo care in the NICU.</a:t>
            </a:r>
          </a:p>
          <a:p>
            <a:pPr marL="457200" indent="-457200">
              <a:buClr>
                <a:srgbClr val="00B7CE"/>
              </a:buClr>
              <a:buFont typeface="Wingdings" pitchFamily="2" charset="2"/>
              <a:buChar char="Ø"/>
            </a:pPr>
            <a:endParaRPr lang="en-GB" sz="3200" dirty="0">
              <a:solidFill>
                <a:schemeClr val="tx1"/>
              </a:solidFill>
            </a:endParaRPr>
          </a:p>
          <a:p>
            <a:endParaRPr lang="en-GB" sz="3200" dirty="0"/>
          </a:p>
        </p:txBody>
      </p:sp>
      <p:sp>
        <p:nvSpPr>
          <p:cNvPr id="2" name="TextBox 1">
            <a:extLst>
              <a:ext uri="{FF2B5EF4-FFF2-40B4-BE49-F238E27FC236}">
                <a16:creationId xmlns:a16="http://schemas.microsoft.com/office/drawing/2014/main" id="{06D5472B-7349-4F7F-F41A-D960168F70EB}"/>
              </a:ext>
            </a:extLst>
          </p:cNvPr>
          <p:cNvSpPr txBox="1"/>
          <p:nvPr/>
        </p:nvSpPr>
        <p:spPr>
          <a:xfrm>
            <a:off x="9321460" y="3741677"/>
            <a:ext cx="1946786" cy="276999"/>
          </a:xfrm>
          <a:prstGeom prst="rect">
            <a:avLst/>
          </a:prstGeom>
          <a:noFill/>
        </p:spPr>
        <p:txBody>
          <a:bodyPr wrap="square" rtlCol="0">
            <a:spAutoFit/>
          </a:bodyPr>
          <a:lstStyle/>
          <a:p>
            <a:r>
              <a:rPr lang="en-GB" sz="1200" i="1" dirty="0">
                <a:solidFill>
                  <a:schemeClr val="bg2">
                    <a:lumMod val="75000"/>
                  </a:schemeClr>
                </a:solidFill>
              </a:rPr>
              <a:t>With Parental permission </a:t>
            </a:r>
          </a:p>
        </p:txBody>
      </p:sp>
    </p:spTree>
    <p:extLst>
      <p:ext uri="{BB962C8B-B14F-4D97-AF65-F5344CB8AC3E}">
        <p14:creationId xmlns:p14="http://schemas.microsoft.com/office/powerpoint/2010/main" val="2110698635"/>
      </p:ext>
    </p:extLst>
  </p:cSld>
  <p:clrMapOvr>
    <a:masterClrMapping/>
  </p:clrMapOvr>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00B7CE"/>
      </a:accent1>
      <a:accent2>
        <a:srgbClr val="3AB54A"/>
      </a:accent2>
      <a:accent3>
        <a:srgbClr val="41454E"/>
      </a:accent3>
      <a:accent4>
        <a:srgbClr val="00B7CE"/>
      </a:accent4>
      <a:accent5>
        <a:srgbClr val="3AB54A"/>
      </a:accent5>
      <a:accent6>
        <a:srgbClr val="B84190"/>
      </a:accent6>
      <a:hlink>
        <a:srgbClr val="0563C1"/>
      </a:hlink>
      <a:folHlink>
        <a:srgbClr val="954F72"/>
      </a:folHlink>
    </a:clrScheme>
    <a:fontScheme name="Custom 762">
      <a:majorFont>
        <a:latin typeface="Bariol"/>
        <a:ea typeface=""/>
        <a:cs typeface=""/>
      </a:majorFont>
      <a:minorFont>
        <a:latin typeface="Bario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98937757554AA4C9C4E350A520DA628" ma:contentTypeVersion="1" ma:contentTypeDescription="Create a new document." ma:contentTypeScope="" ma:versionID="31b82e14c92367cdb0222b71ad1d15af">
  <xsd:schema xmlns:xsd="http://www.w3.org/2001/XMLSchema" xmlns:xs="http://www.w3.org/2001/XMLSchema" xmlns:p="http://schemas.microsoft.com/office/2006/metadata/properties" xmlns:ns3="1279477a-289d-4645-978c-823cca4e938d" targetNamespace="http://schemas.microsoft.com/office/2006/metadata/properties" ma:root="true" ma:fieldsID="19981ce50a1688c56ed4a050489a1c08" ns3:_="">
    <xsd:import namespace="1279477a-289d-4645-978c-823cca4e938d"/>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79477a-289d-4645-978c-823cca4e938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3CE45ED-A4C6-4EE2-9C4C-9D8CC24A4490}">
  <ds:schemaRefs>
    <ds:schemaRef ds:uri="http://schemas.microsoft.com/office/2006/metadata/properties"/>
    <ds:schemaRef ds:uri="1279477a-289d-4645-978c-823cca4e938d"/>
    <ds:schemaRef ds:uri="http://purl.org/dc/elements/1.1/"/>
    <ds:schemaRef ds:uri="http://www.w3.org/XML/1998/namespace"/>
    <ds:schemaRef ds:uri="http://schemas.openxmlformats.org/package/2006/metadata/core-properties"/>
    <ds:schemaRef ds:uri="http://schemas.microsoft.com/office/2006/documentManagement/types"/>
    <ds:schemaRef ds:uri="http://purl.org/dc/terms/"/>
    <ds:schemaRef ds:uri="http://schemas.microsoft.com/office/infopath/2007/PartnerControls"/>
    <ds:schemaRef ds:uri="http://purl.org/dc/dcmitype/"/>
  </ds:schemaRefs>
</ds:datastoreItem>
</file>

<file path=customXml/itemProps2.xml><?xml version="1.0" encoding="utf-8"?>
<ds:datastoreItem xmlns:ds="http://schemas.openxmlformats.org/officeDocument/2006/customXml" ds:itemID="{E6C01C1F-E0D2-4DAF-B017-0663927D7854}">
  <ds:schemaRefs>
    <ds:schemaRef ds:uri="http://schemas.microsoft.com/sharepoint/v3/contenttype/forms"/>
  </ds:schemaRefs>
</ds:datastoreItem>
</file>

<file path=customXml/itemProps3.xml><?xml version="1.0" encoding="utf-8"?>
<ds:datastoreItem xmlns:ds="http://schemas.openxmlformats.org/officeDocument/2006/customXml" ds:itemID="{38CAB68E-4E7D-472E-BE7B-2D3F0D70F4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279477a-289d-4645-978c-823cca4e938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57399</TotalTime>
  <Words>527</Words>
  <Application>Microsoft Macintosh PowerPoint</Application>
  <PresentationFormat>Widescreen</PresentationFormat>
  <Paragraphs>36</Paragraphs>
  <Slides>3</Slides>
  <Notes>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vt:i4>
      </vt:variant>
    </vt:vector>
  </HeadingPairs>
  <TitlesOfParts>
    <vt:vector size="10" baseType="lpstr">
      <vt:lpstr>Arial</vt:lpstr>
      <vt:lpstr>Bariol</vt:lpstr>
      <vt:lpstr>Bariol Regular</vt:lpstr>
      <vt:lpstr>Calibri</vt:lpstr>
      <vt:lpstr>Wingdings</vt:lpstr>
      <vt:lpstr>3_Office Theme</vt:lpstr>
      <vt:lpstr>1_Office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CEO Update</dc:title>
  <dc:creator>James Carpenter</dc:creator>
  <cp:lastModifiedBy>Quentin Hayes</cp:lastModifiedBy>
  <cp:revision>282</cp:revision>
  <cp:lastPrinted>2022-12-12T20:39:37Z</cp:lastPrinted>
  <dcterms:created xsi:type="dcterms:W3CDTF">2018-11-05T10:59:11Z</dcterms:created>
  <dcterms:modified xsi:type="dcterms:W3CDTF">2023-10-30T15:36:02Z</dcterms:modified>
</cp:coreProperties>
</file>